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4"/>
  </p:notesMasterIdLst>
  <p:sldIdLst>
    <p:sldId id="332" r:id="rId2"/>
    <p:sldId id="331" r:id="rId3"/>
    <p:sldId id="892" r:id="rId4"/>
    <p:sldId id="893" r:id="rId5"/>
    <p:sldId id="895" r:id="rId6"/>
    <p:sldId id="897" r:id="rId7"/>
    <p:sldId id="896" r:id="rId8"/>
    <p:sldId id="391" r:id="rId9"/>
    <p:sldId id="899" r:id="rId10"/>
    <p:sldId id="880" r:id="rId11"/>
    <p:sldId id="884" r:id="rId12"/>
    <p:sldId id="882" r:id="rId13"/>
    <p:sldId id="900" r:id="rId14"/>
    <p:sldId id="885" r:id="rId15"/>
    <p:sldId id="886" r:id="rId16"/>
    <p:sldId id="887" r:id="rId17"/>
    <p:sldId id="888" r:id="rId18"/>
    <p:sldId id="889" r:id="rId19"/>
    <p:sldId id="902" r:id="rId20"/>
    <p:sldId id="890" r:id="rId21"/>
    <p:sldId id="901" r:id="rId22"/>
    <p:sldId id="38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3621" autoAdjust="0"/>
  </p:normalViewPr>
  <p:slideViewPr>
    <p:cSldViewPr snapToGrid="0">
      <p:cViewPr varScale="1">
        <p:scale>
          <a:sx n="85" d="100"/>
          <a:sy n="85" d="100"/>
        </p:scale>
        <p:origin x="18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F7697-CEF1-44B7-8CC6-A093AB1D663E}" type="datetimeFigureOut">
              <a:rPr lang="en-GB" smtClean="0"/>
              <a:pPr/>
              <a:t>23/04/2025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923A30-E10C-4FA8-A16D-57CCDFB719FC}" type="slidenum">
              <a:rPr lang="en-GB" smtClean="0"/>
              <a:pPr/>
              <a:t>‹#›</a:t>
            </a:fld>
            <a:endParaRPr lang="en-GB"/>
          </a:p>
        </p:txBody>
      </p:sp>
    </p:spTree>
    <p:extLst>
      <p:ext uri="{BB962C8B-B14F-4D97-AF65-F5344CB8AC3E}">
        <p14:creationId xmlns:p14="http://schemas.microsoft.com/office/powerpoint/2010/main" val="2703294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txBox="1">
            <a:spLocks noGrp="1"/>
          </p:cNvSpPr>
          <p:nvPr/>
        </p:nvSpPr>
        <p:spPr bwMode="auto">
          <a:xfrm>
            <a:off x="3883945" y="8684684"/>
            <a:ext cx="2972964" cy="457200"/>
          </a:xfrm>
          <a:prstGeom prst="rect">
            <a:avLst/>
          </a:prstGeom>
          <a:noFill/>
          <a:ln w="9525">
            <a:noFill/>
            <a:miter lim="800000"/>
            <a:headEnd/>
            <a:tailEnd/>
          </a:ln>
        </p:spPr>
        <p:txBody>
          <a:bodyPr lIns="92080" tIns="46039" rIns="92080" bIns="46039" anchor="b"/>
          <a:lstStyle/>
          <a:p>
            <a:pPr algn="r"/>
            <a:fld id="{FB662377-4515-49C5-8D87-D506BD1A660A}" type="slidenum">
              <a:rPr lang="en-US" sz="1200">
                <a:solidFill>
                  <a:prstClr val="black"/>
                </a:solidFill>
                <a:latin typeface="Calibri" pitchFamily="34" charset="0"/>
                <a:cs typeface="+mn-cs"/>
              </a:rPr>
              <a:pPr algn="r"/>
              <a:t>1</a:t>
            </a:fld>
            <a:endParaRPr lang="en-US" sz="1200" dirty="0">
              <a:solidFill>
                <a:prstClr val="black"/>
              </a:solidFill>
              <a:latin typeface="Calibri" pitchFamily="34" charset="0"/>
              <a:cs typeface="+mn-cs"/>
            </a:endParaRPr>
          </a:p>
        </p:txBody>
      </p:sp>
      <p:sp>
        <p:nvSpPr>
          <p:cNvPr id="44035" name="Rectangle 2"/>
          <p:cNvSpPr>
            <a:spLocks noGrp="1" noRot="1" noChangeAspect="1" noTextEdit="1"/>
          </p:cNvSpPr>
          <p:nvPr>
            <p:ph type="sldImg"/>
          </p:nvPr>
        </p:nvSpPr>
        <p:spPr>
          <a:xfrm>
            <a:off x="381000" y="685800"/>
            <a:ext cx="6096000" cy="3429000"/>
          </a:xfrm>
          <a:ln/>
        </p:spPr>
      </p:sp>
      <p:sp>
        <p:nvSpPr>
          <p:cNvPr id="44036" name="Rectangle 3"/>
          <p:cNvSpPr>
            <a:spLocks noGrp="1"/>
          </p:cNvSpPr>
          <p:nvPr>
            <p:ph type="body" idx="1"/>
          </p:nvPr>
        </p:nvSpPr>
        <p:spPr bwMode="auto">
          <a:noFill/>
        </p:spPr>
        <p:txBody>
          <a:bodyPr/>
          <a:lstStyle/>
          <a:p>
            <a:endParaRPr lang="en-GB" dirty="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2F5162-D037-4F42-A6DC-07995DE627ED}"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501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350713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2F5162-D037-4F42-A6DC-07995DE627ED}"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2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2109359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2996305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286162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1083195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B450FD6-C31A-4B87-AF3E-F0498E695AA4}" type="datetimeFigureOut">
              <a:rPr lang="en-GB" smtClean="0"/>
              <a:pPr/>
              <a:t>23/04/2025</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62F5162-D037-4F42-A6DC-07995DE627ED}" type="slidenum">
              <a:rPr lang="en-GB" smtClean="0"/>
              <a:pPr/>
              <a:t>‹#›</a:t>
            </a:fld>
            <a:endParaRPr lang="en-GB"/>
          </a:p>
        </p:txBody>
      </p:sp>
    </p:spTree>
    <p:extLst>
      <p:ext uri="{BB962C8B-B14F-4D97-AF65-F5344CB8AC3E}">
        <p14:creationId xmlns:p14="http://schemas.microsoft.com/office/powerpoint/2010/main" val="725131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180602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79720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450FD6-C31A-4B87-AF3E-F0498E695AA4}" type="datetimeFigureOut">
              <a:rPr lang="en-GB" smtClean="0"/>
              <a:pPr/>
              <a:t>23/04/2025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2F5162-D037-4F42-A6DC-07995DE627ED}" type="slidenum">
              <a:rPr lang="en-GB" smtClean="0"/>
              <a:pPr/>
              <a:t>‹#›</a:t>
            </a:fld>
            <a:endParaRPr lang="en-GB"/>
          </a:p>
        </p:txBody>
      </p:sp>
    </p:spTree>
    <p:extLst>
      <p:ext uri="{BB962C8B-B14F-4D97-AF65-F5344CB8AC3E}">
        <p14:creationId xmlns:p14="http://schemas.microsoft.com/office/powerpoint/2010/main" val="974638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B450FD6-C31A-4B87-AF3E-F0498E695AA4}" type="datetimeFigureOut">
              <a:rPr lang="en-GB" smtClean="0"/>
              <a:pPr/>
              <a:t>23/04/2025</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62F5162-D037-4F42-A6DC-07995DE627ED}" type="slidenum">
              <a:rPr lang="en-GB" smtClean="0"/>
              <a:pPr/>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3926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ChangeArrowheads="1"/>
          </p:cNvSpPr>
          <p:nvPr/>
        </p:nvSpPr>
        <p:spPr bwMode="auto">
          <a:xfrm>
            <a:off x="704104" y="4849353"/>
            <a:ext cx="11222691" cy="1128772"/>
          </a:xfrm>
          <a:prstGeom prst="rect">
            <a:avLst/>
          </a:prstGeom>
          <a:noFill/>
          <a:ln w="9525">
            <a:noFill/>
            <a:miter lim="800000"/>
            <a:headEnd/>
            <a:tailEnd/>
          </a:ln>
        </p:spPr>
        <p:txBody>
          <a:bodyPr lIns="0" tIns="138380" rIns="0" bIns="34595" anchor="ctr">
            <a:spAutoFit/>
          </a:bodyPr>
          <a:lstStyle/>
          <a:p>
            <a:pPr eaLnBrk="0" hangingPunct="0">
              <a:tabLst>
                <a:tab pos="0" algn="l"/>
              </a:tabLst>
            </a:pPr>
            <a:endParaRPr lang="en-US" sz="1100" b="1" dirty="0">
              <a:solidFill>
                <a:prstClr val="black"/>
              </a:solidFill>
              <a:cs typeface="Times New Roman" pitchFamily="18" charset="0"/>
            </a:endParaRPr>
          </a:p>
          <a:p>
            <a:pPr eaLnBrk="0" hangingPunct="0">
              <a:tabLst>
                <a:tab pos="0" algn="l"/>
              </a:tabLst>
            </a:pPr>
            <a:endParaRPr lang="en-US" sz="1100" b="1" dirty="0">
              <a:solidFill>
                <a:prstClr val="black"/>
              </a:solidFill>
              <a:cs typeface="Times New Roman" pitchFamily="18" charset="0"/>
            </a:endParaRPr>
          </a:p>
          <a:p>
            <a:pPr eaLnBrk="0" hangingPunct="0">
              <a:tabLst>
                <a:tab pos="0" algn="l"/>
              </a:tabLst>
            </a:pPr>
            <a:endParaRPr lang="en-US" sz="1100" b="1" dirty="0">
              <a:solidFill>
                <a:prstClr val="black"/>
              </a:solidFill>
              <a:cs typeface="Times New Roman" pitchFamily="18" charset="0"/>
            </a:endParaRPr>
          </a:p>
          <a:p>
            <a:pPr eaLnBrk="0" hangingPunct="0">
              <a:tabLst>
                <a:tab pos="0" algn="l"/>
              </a:tabLst>
            </a:pPr>
            <a:endParaRPr lang="en-US" sz="1100" b="1" dirty="0">
              <a:solidFill>
                <a:prstClr val="black"/>
              </a:solidFill>
              <a:cs typeface="Times New Roman" pitchFamily="18" charset="0"/>
            </a:endParaRPr>
          </a:p>
          <a:p>
            <a:pPr eaLnBrk="0" hangingPunct="0">
              <a:tabLst>
                <a:tab pos="0" algn="l"/>
              </a:tabLst>
            </a:pPr>
            <a:endParaRPr lang="en-US" sz="1600" dirty="0">
              <a:solidFill>
                <a:prstClr val="black"/>
              </a:solidFill>
              <a:cs typeface="+mn-cs"/>
            </a:endParaRPr>
          </a:p>
        </p:txBody>
      </p:sp>
      <p:sp>
        <p:nvSpPr>
          <p:cNvPr id="7172" name="Slide Number Placeholder 3"/>
          <p:cNvSpPr>
            <a:spLocks noGrp="1"/>
          </p:cNvSpPr>
          <p:nvPr>
            <p:ph type="sldNum" sz="quarter" idx="12"/>
          </p:nvPr>
        </p:nvSpPr>
        <p:spPr>
          <a:xfrm>
            <a:off x="9043149" y="6248469"/>
            <a:ext cx="2844427" cy="456399"/>
          </a:xfrm>
          <a:noFill/>
        </p:spPr>
        <p:txBody>
          <a:bodyPr/>
          <a:lstStyle/>
          <a:p>
            <a:fld id="{6B8FFF66-7779-4EBA-B022-A83D5ECD729B}" type="slidenum">
              <a:rPr lang="en-US" smtClean="0">
                <a:solidFill>
                  <a:prstClr val="black">
                    <a:tint val="75000"/>
                  </a:prstClr>
                </a:solidFill>
              </a:rPr>
              <a:pPr/>
              <a:t>1</a:t>
            </a:fld>
            <a:endParaRPr lang="en-US" dirty="0">
              <a:solidFill>
                <a:prstClr val="black">
                  <a:tint val="75000"/>
                </a:prstClr>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134" y="1141001"/>
            <a:ext cx="10163735" cy="467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284339"/>
            <a:ext cx="11640458" cy="1718689"/>
          </a:xfrm>
        </p:spPr>
        <p:txBody>
          <a:bodyPr anchor="ctr">
            <a:norm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3200" b="1" dirty="0">
                <a:solidFill>
                  <a:srgbClr val="002060"/>
                </a:solidFill>
                <a:latin typeface="Times New Roman" panose="02020603050405020304" pitchFamily="18" charset="0"/>
                <a:cs typeface="Times New Roman" panose="02020603050405020304" pitchFamily="18" charset="0"/>
              </a:rPr>
              <a:t>“The </a:t>
            </a:r>
            <a:r>
              <a:rPr lang="en-PK" sz="3200" b="1" dirty="0">
                <a:solidFill>
                  <a:srgbClr val="002060"/>
                </a:solidFill>
                <a:effectLst/>
                <a:latin typeface="Times New Roman" panose="02020603050405020304" pitchFamily="18" charset="0"/>
                <a:ea typeface="Times New Roman" panose="02020603050405020304" pitchFamily="18" charset="0"/>
              </a:rPr>
              <a:t>Khyber</a:t>
            </a:r>
            <a:r>
              <a:rPr lang="en-US" sz="3200" b="1" dirty="0">
                <a:solidFill>
                  <a:srgbClr val="002060"/>
                </a:solidFill>
                <a:effectLst/>
                <a:latin typeface="Times New Roman" panose="02020603050405020304" pitchFamily="18" charset="0"/>
                <a:ea typeface="Times New Roman" panose="02020603050405020304" pitchFamily="18" charset="0"/>
              </a:rPr>
              <a:t> </a:t>
            </a:r>
            <a:r>
              <a:rPr lang="en-PK" sz="3200" b="1" dirty="0">
                <a:solidFill>
                  <a:srgbClr val="002060"/>
                </a:solidFill>
                <a:effectLst/>
                <a:latin typeface="Times New Roman" panose="02020603050405020304" pitchFamily="18" charset="0"/>
                <a:ea typeface="Times New Roman" panose="02020603050405020304" pitchFamily="18" charset="0"/>
              </a:rPr>
              <a:t>Pakhtunkhwa Mines and Minerals </a:t>
            </a:r>
            <a:r>
              <a:rPr lang="en-US" sz="3200" b="1" dirty="0">
                <a:solidFill>
                  <a:srgbClr val="002060"/>
                </a:solidFill>
                <a:effectLst/>
                <a:latin typeface="Times New Roman" panose="02020603050405020304" pitchFamily="18" charset="0"/>
                <a:ea typeface="Times New Roman" panose="02020603050405020304" pitchFamily="18" charset="0"/>
              </a:rPr>
              <a:t>Bill</a:t>
            </a:r>
            <a:r>
              <a:rPr lang="en-PK" sz="3200" b="1" dirty="0">
                <a:solidFill>
                  <a:srgbClr val="002060"/>
                </a:solidFill>
                <a:effectLst/>
                <a:latin typeface="Times New Roman" panose="02020603050405020304" pitchFamily="18" charset="0"/>
                <a:ea typeface="Times New Roman" panose="02020603050405020304" pitchFamily="18" charset="0"/>
              </a:rPr>
              <a:t>, 2025</a:t>
            </a:r>
            <a:r>
              <a:rPr lang="en-US" sz="3200" b="1" dirty="0">
                <a:solidFill>
                  <a:srgbClr val="002060"/>
                </a:solidFill>
                <a:effectLst/>
                <a:latin typeface="Times New Roman" panose="02020603050405020304" pitchFamily="18" charset="0"/>
                <a:ea typeface="Times New Roman" panose="02020603050405020304" pitchFamily="18" charset="0"/>
              </a:rPr>
              <a:t>- A Critical Review</a:t>
            </a:r>
            <a:r>
              <a:rPr lang="en-US" sz="3200" b="1" dirty="0">
                <a:solidFill>
                  <a:srgbClr val="002060"/>
                </a:solidFill>
                <a:latin typeface="Times New Roman" panose="02020603050405020304" pitchFamily="18" charset="0"/>
                <a:cs typeface="Times New Roman" panose="02020603050405020304" pitchFamily="18" charset="0"/>
              </a:rPr>
              <a:t>”</a:t>
            </a:r>
          </a:p>
        </p:txBody>
      </p:sp>
      <p:sp>
        <p:nvSpPr>
          <p:cNvPr id="3" name="Title 1"/>
          <p:cNvSpPr txBox="1">
            <a:spLocks/>
          </p:cNvSpPr>
          <p:nvPr/>
        </p:nvSpPr>
        <p:spPr>
          <a:xfrm>
            <a:off x="3231715" y="5521009"/>
            <a:ext cx="8617365" cy="764275"/>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2000" b="1" u="none" strike="noStrike" kern="1200" cap="none" spc="-50" normalizeH="0" baseline="0" noProof="0" dirty="0">
                <a:ln>
                  <a:noFill/>
                </a:ln>
                <a:solidFill>
                  <a:srgbClr val="002060"/>
                </a:solidFill>
                <a:effectLst/>
                <a:uLnTx/>
                <a:uFillTx/>
                <a:latin typeface="Times New Roman" panose="02020603050405020304" pitchFamily="18" charset="0"/>
                <a:ea typeface="+mj-ea"/>
                <a:cs typeface="Times New Roman" panose="02020603050405020304" pitchFamily="18" charset="0"/>
              </a:rPr>
              <a:t>Advocacy for Sustainable Policy and Implementation Reforms (Aspire-KP), Peshawar</a:t>
            </a:r>
          </a:p>
        </p:txBody>
      </p:sp>
      <p:sp>
        <p:nvSpPr>
          <p:cNvPr id="4" name="Title 1"/>
          <p:cNvSpPr txBox="1">
            <a:spLocks/>
          </p:cNvSpPr>
          <p:nvPr/>
        </p:nvSpPr>
        <p:spPr>
          <a:xfrm>
            <a:off x="1227552" y="2367419"/>
            <a:ext cx="10429948" cy="2016691"/>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2400" b="1" u="none" strike="noStrike" kern="1200" cap="none" spc="-50" normalizeH="0" baseline="0" noProof="0" dirty="0">
                <a:ln>
                  <a:noFill/>
                </a:ln>
                <a:solidFill>
                  <a:srgbClr val="C00000"/>
                </a:solidFill>
                <a:effectLst/>
                <a:uLnTx/>
                <a:uFillTx/>
                <a:latin typeface="Times New Roman" panose="02020603050405020304" pitchFamily="18" charset="0"/>
                <a:ea typeface="+mj-ea"/>
                <a:cs typeface="Times New Roman" panose="02020603050405020304" pitchFamily="18" charset="0"/>
              </a:rPr>
              <a:t>Presentation to Standing Committee # 35 on Minerals Development Department </a:t>
            </a:r>
          </a:p>
          <a:p>
            <a:pPr marL="0" marR="0" lvl="0" indent="0" algn="r" defTabSz="914400" rtl="0" eaLnBrk="1" fontAlgn="auto" latinLnBrk="0" hangingPunct="1">
              <a:lnSpc>
                <a:spcPct val="85000"/>
              </a:lnSpc>
              <a:spcBef>
                <a:spcPct val="0"/>
              </a:spcBef>
              <a:spcAft>
                <a:spcPts val="0"/>
              </a:spcAft>
              <a:buClrTx/>
              <a:buSzTx/>
              <a:buFontTx/>
              <a:buNone/>
              <a:tabLst/>
              <a:defRPr/>
            </a:pPr>
            <a:r>
              <a:rPr lang="en-US" sz="2400" b="1" spc="-50" dirty="0">
                <a:solidFill>
                  <a:srgbClr val="C00000"/>
                </a:solidFill>
                <a:latin typeface="Times New Roman" panose="02020603050405020304" pitchFamily="18" charset="0"/>
                <a:ea typeface="+mj-ea"/>
                <a:cs typeface="Times New Roman" panose="02020603050405020304" pitchFamily="18" charset="0"/>
              </a:rPr>
              <a:t>Khyber Pakhtunkhwa Provincial Assembly </a:t>
            </a:r>
            <a:endParaRPr kumimoji="0" lang="en-US" sz="2400" b="1" u="none" strike="noStrike" kern="1200" cap="none" spc="-50" normalizeH="0" baseline="0" noProof="0" dirty="0">
              <a:ln>
                <a:noFill/>
              </a:ln>
              <a:solidFill>
                <a:srgbClr val="C00000"/>
              </a:solidFill>
              <a:effectLst/>
              <a:uLnTx/>
              <a:uFillTx/>
              <a:latin typeface="Times New Roman" panose="02020603050405020304" pitchFamily="18" charset="0"/>
              <a:ea typeface="+mj-ea"/>
              <a:cs typeface="Times New Roman" panose="02020603050405020304" pitchFamily="18" charset="0"/>
            </a:endParaRPr>
          </a:p>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2400" b="1" u="none" strike="noStrike" kern="1200" cap="none" spc="-50" normalizeH="0" baseline="0" noProof="0" dirty="0">
                <a:ln>
                  <a:noFill/>
                </a:ln>
                <a:solidFill>
                  <a:srgbClr val="C00000"/>
                </a:solidFill>
                <a:effectLst/>
                <a:uLnTx/>
                <a:uFillTx/>
                <a:latin typeface="Times New Roman" panose="02020603050405020304" pitchFamily="18" charset="0"/>
                <a:ea typeface="+mj-ea"/>
                <a:cs typeface="Times New Roman" panose="02020603050405020304" pitchFamily="18" charset="0"/>
              </a:rPr>
              <a:t>(April 23, 2025)</a:t>
            </a:r>
          </a:p>
        </p:txBody>
      </p:sp>
      <p:pic>
        <p:nvPicPr>
          <p:cNvPr id="5" name="Picture 4" descr="A blue and white logo&#10;&#10;Description automatically generated">
            <a:extLst>
              <a:ext uri="{FF2B5EF4-FFF2-40B4-BE49-F238E27FC236}">
                <a16:creationId xmlns:a16="http://schemas.microsoft.com/office/drawing/2014/main" id="{96901CB9-757B-4B0F-ABC1-C3B48B0B716F}"/>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60" y="4854973"/>
            <a:ext cx="1498730" cy="1320050"/>
          </a:xfrm>
          <a:prstGeom prst="rect">
            <a:avLst/>
          </a:prstGeom>
        </p:spPr>
      </p:pic>
    </p:spTree>
    <p:extLst>
      <p:ext uri="{BB962C8B-B14F-4D97-AF65-F5344CB8AC3E}">
        <p14:creationId xmlns:p14="http://schemas.microsoft.com/office/powerpoint/2010/main" val="268407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70" y="645991"/>
            <a:ext cx="11750723" cy="741061"/>
          </a:xfrm>
        </p:spPr>
        <p:txBody>
          <a:bodyPr>
            <a:norm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First Things First- </a:t>
            </a:r>
            <a:r>
              <a:rPr lang="en-US" sz="2800" b="1" dirty="0">
                <a:solidFill>
                  <a:srgbClr val="002060"/>
                </a:solidFill>
                <a:latin typeface="Times New Roman" panose="02020603050405020304" pitchFamily="18" charset="0"/>
                <a:cs typeface="Times New Roman" panose="02020603050405020304" pitchFamily="18" charset="0"/>
              </a:rPr>
              <a:t>Aspire-KP!</a:t>
            </a:r>
          </a:p>
        </p:txBody>
      </p:sp>
      <p:pic>
        <p:nvPicPr>
          <p:cNvPr id="5" name="Picture 4" descr="A blue and white logo&#10;&#10;Description automatically generated">
            <a:extLst>
              <a:ext uri="{FF2B5EF4-FFF2-40B4-BE49-F238E27FC236}">
                <a16:creationId xmlns:a16="http://schemas.microsoft.com/office/drawing/2014/main" id="{46E258FF-7C53-C01C-02C7-14C01AC5E3E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107822" y="183148"/>
            <a:ext cx="1511017" cy="1318273"/>
          </a:xfrm>
          <a:prstGeom prst="rect">
            <a:avLst/>
          </a:prstGeom>
        </p:spPr>
      </p:pic>
      <p:sp>
        <p:nvSpPr>
          <p:cNvPr id="7" name="TextBox 6">
            <a:extLst>
              <a:ext uri="{FF2B5EF4-FFF2-40B4-BE49-F238E27FC236}">
                <a16:creationId xmlns:a16="http://schemas.microsoft.com/office/drawing/2014/main" id="{ABA84917-84EA-2A7A-9C4E-F3714918BFED}"/>
              </a:ext>
            </a:extLst>
          </p:cNvPr>
          <p:cNvSpPr txBox="1"/>
          <p:nvPr/>
        </p:nvSpPr>
        <p:spPr>
          <a:xfrm>
            <a:off x="880532" y="2219083"/>
            <a:ext cx="10295467" cy="1200329"/>
          </a:xfrm>
          <a:prstGeom prst="rect">
            <a:avLst/>
          </a:prstGeom>
          <a:noFill/>
        </p:spPr>
        <p:txBody>
          <a:bodyPr wrap="square">
            <a:spAutoFit/>
          </a:bodyPr>
          <a:lstStyle/>
          <a:p>
            <a:pPr lvl="1" indent="-457200" algn="just">
              <a:lnSpc>
                <a:spcPct val="100000"/>
              </a:lnSpc>
              <a:buFont typeface="Wingdings" panose="05000000000000000000" pitchFamily="2" charset="2"/>
              <a:buChar char="v"/>
            </a:pPr>
            <a:r>
              <a:rPr lang="en-US" sz="2400" b="1" dirty="0">
                <a:solidFill>
                  <a:srgbClr val="C00000"/>
                </a:solidFill>
                <a:latin typeface="Times New Roman" panose="02020603050405020304" pitchFamily="18" charset="0"/>
                <a:ea typeface="Calibri"/>
                <a:cs typeface="Times New Roman" panose="02020603050405020304" pitchFamily="18" charset="0"/>
              </a:rPr>
              <a:t>Aspire-KP is </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a:solidFill>
                  <a:srgbClr val="C00000"/>
                </a:solidFill>
                <a:latin typeface="Times New Roman" panose="02020603050405020304" pitchFamily="18" charset="0"/>
                <a:cs typeface="Times New Roman" panose="02020603050405020304" pitchFamily="18" charset="0"/>
              </a:rPr>
              <a:t>a</a:t>
            </a:r>
            <a:r>
              <a:rPr lang="en-US" sz="2400" b="1" dirty="0">
                <a:solidFill>
                  <a:srgbClr val="002060"/>
                </a:solidFill>
                <a:latin typeface="Times New Roman" panose="02020603050405020304" pitchFamily="18" charset="0"/>
                <a:cs typeface="Times New Roman" panose="02020603050405020304" pitchFamily="18" charset="0"/>
              </a:rPr>
              <a:t> registered research platform  committed to positive contribution and  proactive advocacy</a:t>
            </a:r>
          </a:p>
          <a:p>
            <a:pPr lvl="1" indent="-457200" algn="just">
              <a:lnSpc>
                <a:spcPct val="100000"/>
              </a:lnSpc>
              <a:buFont typeface="Wingdings" panose="05000000000000000000" pitchFamily="2" charset="2"/>
              <a:buChar char="v"/>
            </a:pPr>
            <a:r>
              <a:rPr lang="en-US" sz="2400" b="1" dirty="0">
                <a:solidFill>
                  <a:srgbClr val="C00000"/>
                </a:solidFill>
                <a:latin typeface="Times New Roman" panose="02020603050405020304" pitchFamily="18" charset="0"/>
                <a:ea typeface="Calibri"/>
                <a:cs typeface="Times New Roman" panose="02020603050405020304" pitchFamily="18" charset="0"/>
              </a:rPr>
              <a:t>Aspire-KP is not a </a:t>
            </a:r>
            <a:r>
              <a:rPr lang="en-US" sz="2400" b="1" dirty="0">
                <a:solidFill>
                  <a:srgbClr val="002060"/>
                </a:solidFill>
                <a:latin typeface="Times New Roman" panose="02020603050405020304" pitchFamily="18" charset="0"/>
                <a:ea typeface="Calibri"/>
                <a:cs typeface="Times New Roman" panose="02020603050405020304" pitchFamily="18" charset="0"/>
              </a:rPr>
              <a:t>partisan organization for profit or benefit of members</a:t>
            </a:r>
            <a:endParaRPr lang="en-US"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542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C4CC-0354-3F74-F327-AE08B30975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81B02-7F4C-77DD-F7C4-AE8CAEC86E75}"/>
              </a:ext>
            </a:extLst>
          </p:cNvPr>
          <p:cNvSpPr>
            <a:spLocks noGrp="1"/>
          </p:cNvSpPr>
          <p:nvPr>
            <p:ph type="title"/>
          </p:nvPr>
        </p:nvSpPr>
        <p:spPr>
          <a:xfrm>
            <a:off x="172870" y="645991"/>
            <a:ext cx="11750723" cy="741061"/>
          </a:xfrm>
        </p:spPr>
        <p:txBody>
          <a:bodyPr>
            <a:norm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First Things First- </a:t>
            </a:r>
            <a:r>
              <a:rPr lang="en-US" sz="2800" b="1" dirty="0">
                <a:solidFill>
                  <a:srgbClr val="002060"/>
                </a:solidFill>
                <a:latin typeface="Times New Roman" panose="02020603050405020304" pitchFamily="18" charset="0"/>
                <a:cs typeface="Times New Roman" panose="02020603050405020304" pitchFamily="18" charset="0"/>
              </a:rPr>
              <a:t>Objectives of Aspire-KP!</a:t>
            </a:r>
          </a:p>
        </p:txBody>
      </p:sp>
      <p:pic>
        <p:nvPicPr>
          <p:cNvPr id="5" name="Picture 4" descr="A blue and white logo&#10;&#10;Description automatically generated">
            <a:extLst>
              <a:ext uri="{FF2B5EF4-FFF2-40B4-BE49-F238E27FC236}">
                <a16:creationId xmlns:a16="http://schemas.microsoft.com/office/drawing/2014/main" id="{A92861D7-A529-D80F-E43C-E7B45CB86B69}"/>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152979" y="171859"/>
            <a:ext cx="1511017" cy="1329562"/>
          </a:xfrm>
          <a:prstGeom prst="rect">
            <a:avLst/>
          </a:prstGeom>
        </p:spPr>
      </p:pic>
      <p:sp>
        <p:nvSpPr>
          <p:cNvPr id="7" name="TextBox 6">
            <a:extLst>
              <a:ext uri="{FF2B5EF4-FFF2-40B4-BE49-F238E27FC236}">
                <a16:creationId xmlns:a16="http://schemas.microsoft.com/office/drawing/2014/main" id="{F24AC383-89C7-7A43-EB23-3F91D78D9804}"/>
              </a:ext>
            </a:extLst>
          </p:cNvPr>
          <p:cNvSpPr txBox="1"/>
          <p:nvPr/>
        </p:nvSpPr>
        <p:spPr>
          <a:xfrm>
            <a:off x="880532" y="1914280"/>
            <a:ext cx="10295467" cy="3046988"/>
          </a:xfrm>
          <a:prstGeom prst="rect">
            <a:avLst/>
          </a:prstGeom>
          <a:noFill/>
        </p:spPr>
        <p:txBody>
          <a:bodyPr wrap="square">
            <a:spAutoFit/>
          </a:bodyPr>
          <a:lstStyle/>
          <a:p>
            <a:pPr lvl="0"/>
            <a:r>
              <a:rPr lang="en-US" sz="2400" b="1" dirty="0">
                <a:solidFill>
                  <a:srgbClr val="C00000"/>
                </a:solidFill>
                <a:latin typeface="Times New Roman" panose="02020603050405020304" pitchFamily="18" charset="0"/>
                <a:cs typeface="Times New Roman" panose="02020603050405020304" pitchFamily="18" charset="0"/>
              </a:rPr>
              <a:t>Engaging intellectual capital, administrative experience and judicial acumen in collective effort for:</a:t>
            </a:r>
          </a:p>
          <a:p>
            <a:pPr marL="457200" indent="-457200">
              <a:buFont typeface="Wingdings" panose="05000000000000000000" pitchFamily="2" charset="2"/>
              <a:buChar char="v"/>
            </a:pPr>
            <a:r>
              <a:rPr lang="en-US" sz="2400" b="1" dirty="0">
                <a:solidFill>
                  <a:srgbClr val="002060"/>
                </a:solidFill>
                <a:latin typeface="Times New Roman" panose="02020603050405020304" pitchFamily="18" charset="0"/>
                <a:cs typeface="Times New Roman" panose="02020603050405020304" pitchFamily="18" charset="0"/>
              </a:rPr>
              <a:t>Providing input to inform decision making</a:t>
            </a:r>
          </a:p>
          <a:p>
            <a:pPr marL="457200" indent="-457200">
              <a:buFont typeface="Wingdings" panose="05000000000000000000" pitchFamily="2" charset="2"/>
              <a:buChar char="v"/>
            </a:pPr>
            <a:r>
              <a:rPr lang="en-US" sz="2400" b="1" dirty="0">
                <a:solidFill>
                  <a:srgbClr val="002060"/>
                </a:solidFill>
                <a:latin typeface="Times New Roman" panose="02020603050405020304" pitchFamily="18" charset="0"/>
                <a:cs typeface="Times New Roman" panose="02020603050405020304" pitchFamily="18" charset="0"/>
              </a:rPr>
              <a:t>Influencing policy formulation through objective research</a:t>
            </a:r>
          </a:p>
          <a:p>
            <a:pPr marL="457200" indent="-457200">
              <a:buFont typeface="Wingdings" panose="05000000000000000000" pitchFamily="2" charset="2"/>
              <a:buChar char="v"/>
            </a:pPr>
            <a:r>
              <a:rPr lang="en-US" sz="2400" b="1" dirty="0">
                <a:solidFill>
                  <a:srgbClr val="002060"/>
                </a:solidFill>
                <a:latin typeface="Times New Roman" panose="02020603050405020304" pitchFamily="18" charset="0"/>
                <a:cs typeface="Times New Roman" panose="02020603050405020304" pitchFamily="18" charset="0"/>
              </a:rPr>
              <a:t>Ensuring that policies are informed by those directly impacted</a:t>
            </a:r>
          </a:p>
          <a:p>
            <a:r>
              <a:rPr lang="en-US" sz="2400" b="1" dirty="0">
                <a:solidFill>
                  <a:srgbClr val="C00000"/>
                </a:solidFill>
                <a:latin typeface="Times New Roman" panose="02020603050405020304" pitchFamily="18" charset="0"/>
                <a:cs typeface="Times New Roman" panose="02020603050405020304" pitchFamily="18" charset="0"/>
              </a:rPr>
              <a:t>Advocating adherence to the word and spirit of the Constitution for</a:t>
            </a:r>
            <a:r>
              <a:rPr lang="en-US" sz="2400" b="1" dirty="0">
                <a:latin typeface="Times New Roman" panose="02020603050405020304" pitchFamily="18" charset="0"/>
                <a:cs typeface="Times New Roman" panose="02020603050405020304" pitchFamily="18" charset="0"/>
              </a:rPr>
              <a:t>:</a:t>
            </a:r>
            <a:endParaRPr lang="en-US" sz="2400" b="1" dirty="0">
              <a:solidFill>
                <a:srgbClr val="C00000"/>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v"/>
            </a:pPr>
            <a:r>
              <a:rPr lang="en-US" sz="2400" b="1" dirty="0">
                <a:solidFill>
                  <a:srgbClr val="002060"/>
                </a:solidFill>
                <a:latin typeface="Times New Roman" panose="02020603050405020304" pitchFamily="18" charset="0"/>
                <a:cs typeface="Times New Roman" panose="02020603050405020304" pitchFamily="18" charset="0"/>
              </a:rPr>
              <a:t>Strengthening bonds between Federation and Federating Units</a:t>
            </a:r>
            <a:endParaRPr lang="en-US" sz="2400" dirty="0">
              <a:solidFill>
                <a:srgbClr val="002060"/>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v"/>
            </a:pPr>
            <a:r>
              <a:rPr lang="en-US" sz="2400" b="1" dirty="0">
                <a:solidFill>
                  <a:srgbClr val="002060"/>
                </a:solidFill>
                <a:latin typeface="Times New Roman" panose="02020603050405020304" pitchFamily="18" charset="0"/>
                <a:cs typeface="Times New Roman" panose="02020603050405020304" pitchFamily="18" charset="0"/>
              </a:rPr>
              <a:t>Protecting fundamental rights</a:t>
            </a:r>
            <a:endParaRPr lang="en-US"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6189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4B06B-9168-2EC0-0EFC-019EDF300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D03FB-DF93-7ECC-57C0-930D3507D19E}"/>
              </a:ext>
            </a:extLst>
          </p:cNvPr>
          <p:cNvSpPr>
            <a:spLocks noGrp="1"/>
          </p:cNvSpPr>
          <p:nvPr>
            <p:ph type="title"/>
          </p:nvPr>
        </p:nvSpPr>
        <p:spPr>
          <a:xfrm>
            <a:off x="172870" y="645991"/>
            <a:ext cx="11750723" cy="741061"/>
          </a:xfrm>
        </p:spPr>
        <p:txBody>
          <a:bodyPr>
            <a:norm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The Islamic Republic of Pakistan- </a:t>
            </a:r>
            <a:r>
              <a:rPr lang="en-US" sz="2800" b="1" dirty="0">
                <a:solidFill>
                  <a:srgbClr val="002060"/>
                </a:solidFill>
                <a:latin typeface="Times New Roman" panose="02020603050405020304" pitchFamily="18" charset="0"/>
                <a:cs typeface="Times New Roman" panose="02020603050405020304" pitchFamily="18" charset="0"/>
              </a:rPr>
              <a:t>Foundational Touchstone!</a:t>
            </a:r>
          </a:p>
        </p:txBody>
      </p:sp>
      <p:pic>
        <p:nvPicPr>
          <p:cNvPr id="5" name="Picture 4" descr="A blue and white logo&#10;&#10;Description automatically generated">
            <a:extLst>
              <a:ext uri="{FF2B5EF4-FFF2-40B4-BE49-F238E27FC236}">
                <a16:creationId xmlns:a16="http://schemas.microsoft.com/office/drawing/2014/main" id="{DB15D9A0-3444-D7C9-C7C2-2D85323035B9}"/>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107823" y="318616"/>
            <a:ext cx="1511017" cy="1249060"/>
          </a:xfrm>
          <a:prstGeom prst="rect">
            <a:avLst/>
          </a:prstGeom>
        </p:spPr>
      </p:pic>
      <p:sp>
        <p:nvSpPr>
          <p:cNvPr id="7" name="TextBox 6">
            <a:extLst>
              <a:ext uri="{FF2B5EF4-FFF2-40B4-BE49-F238E27FC236}">
                <a16:creationId xmlns:a16="http://schemas.microsoft.com/office/drawing/2014/main" id="{F5EA4D1D-9455-4023-6C93-7845D791183A}"/>
              </a:ext>
            </a:extLst>
          </p:cNvPr>
          <p:cNvSpPr txBox="1"/>
          <p:nvPr/>
        </p:nvSpPr>
        <p:spPr>
          <a:xfrm>
            <a:off x="880532" y="1891702"/>
            <a:ext cx="10295467" cy="3046988"/>
          </a:xfrm>
          <a:prstGeom prst="rect">
            <a:avLst/>
          </a:prstGeom>
          <a:noFill/>
        </p:spPr>
        <p:txBody>
          <a:bodyPr wrap="square">
            <a:spAutoFit/>
          </a:bodyPr>
          <a:lstStyle/>
          <a:p>
            <a:pPr algn="just"/>
            <a:r>
              <a:rPr lang="en-US" sz="2400" b="1" i="0" dirty="0">
                <a:solidFill>
                  <a:srgbClr val="C00000"/>
                </a:solidFill>
                <a:effectLst/>
                <a:latin typeface="Times New Roman" panose="02020603050405020304" pitchFamily="18" charset="0"/>
              </a:rPr>
              <a:t>Objectives Resolution</a:t>
            </a:r>
          </a:p>
          <a:p>
            <a:pPr algn="just"/>
            <a:r>
              <a:rPr lang="en-US" sz="2400" b="1" dirty="0">
                <a:solidFill>
                  <a:srgbClr val="002060"/>
                </a:solidFill>
                <a:latin typeface="Times New Roman" panose="02020603050405020304" pitchFamily="18" charset="0"/>
              </a:rPr>
              <a:t>……….</a:t>
            </a:r>
          </a:p>
          <a:p>
            <a:pPr algn="just"/>
            <a:r>
              <a:rPr lang="en-US" sz="2400" b="1" i="0" dirty="0">
                <a:solidFill>
                  <a:srgbClr val="002060"/>
                </a:solidFill>
                <a:effectLst/>
                <a:latin typeface="Times New Roman" panose="02020603050405020304" pitchFamily="18" charset="0"/>
              </a:rPr>
              <a:t>…..Wherein the territories now included in or in accession with Pakistan and such other territories as may hereafter be included in or accede to </a:t>
            </a:r>
            <a:r>
              <a:rPr lang="en-US" sz="2400" b="1" i="0" dirty="0">
                <a:solidFill>
                  <a:srgbClr val="C00000"/>
                </a:solidFill>
                <a:effectLst/>
                <a:highlight>
                  <a:srgbClr val="00FFFF"/>
                </a:highlight>
                <a:latin typeface="Times New Roman" panose="02020603050405020304" pitchFamily="18" charset="0"/>
              </a:rPr>
              <a:t>Pakistan shall form a Federation wherein the units will be autonomous with such boundaries and limitations on their powers and authority as may be prescribed</a:t>
            </a:r>
            <a:r>
              <a:rPr lang="en-US" sz="2400" b="1" i="0" dirty="0">
                <a:solidFill>
                  <a:srgbClr val="002060"/>
                </a:solidFill>
                <a:effectLst/>
                <a:latin typeface="Times New Roman" panose="02020603050405020304" pitchFamily="18" charset="0"/>
              </a:rPr>
              <a:t>;………</a:t>
            </a:r>
          </a:p>
          <a:p>
            <a:pPr algn="r"/>
            <a:r>
              <a:rPr lang="en-US" sz="2400" b="1" i="1" dirty="0">
                <a:solidFill>
                  <a:srgbClr val="C00000"/>
                </a:solidFill>
                <a:latin typeface="Times New Roman" panose="02020603050405020304" pitchFamily="18" charset="0"/>
                <a:cs typeface="Times New Roman" panose="02020603050405020304" pitchFamily="18" charset="0"/>
              </a:rPr>
              <a:t>(Article {2(A)}</a:t>
            </a:r>
          </a:p>
        </p:txBody>
      </p:sp>
    </p:spTree>
    <p:extLst>
      <p:ext uri="{BB962C8B-B14F-4D97-AF65-F5344CB8AC3E}">
        <p14:creationId xmlns:p14="http://schemas.microsoft.com/office/powerpoint/2010/main" val="258415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31964-7512-CEBC-5269-E07C11CCFB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722EF6-00D7-625C-BB83-C52F6FA60AA6}"/>
              </a:ext>
            </a:extLst>
          </p:cNvPr>
          <p:cNvSpPr>
            <a:spLocks noGrp="1"/>
          </p:cNvSpPr>
          <p:nvPr>
            <p:ph type="title"/>
          </p:nvPr>
        </p:nvSpPr>
        <p:spPr>
          <a:xfrm>
            <a:off x="172870" y="645991"/>
            <a:ext cx="11750723" cy="741061"/>
          </a:xfrm>
        </p:spPr>
        <p:txBody>
          <a:bodyPr>
            <a:norm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Constitutional Framework- </a:t>
            </a:r>
            <a:r>
              <a:rPr lang="en-US" sz="2800" b="1" dirty="0">
                <a:solidFill>
                  <a:srgbClr val="002060"/>
                </a:solidFill>
                <a:latin typeface="Times New Roman" panose="02020603050405020304" pitchFamily="18" charset="0"/>
                <a:cs typeface="Times New Roman" panose="02020603050405020304" pitchFamily="18" charset="0"/>
              </a:rPr>
              <a:t>Legislation!</a:t>
            </a:r>
          </a:p>
        </p:txBody>
      </p:sp>
      <p:pic>
        <p:nvPicPr>
          <p:cNvPr id="5" name="Picture 4" descr="A blue and white logo&#10;&#10;Description automatically generated">
            <a:extLst>
              <a:ext uri="{FF2B5EF4-FFF2-40B4-BE49-F238E27FC236}">
                <a16:creationId xmlns:a16="http://schemas.microsoft.com/office/drawing/2014/main" id="{34D41BAE-EC72-806C-F6DA-8B61C9C30A45}"/>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141690" y="135466"/>
            <a:ext cx="1511017" cy="1377245"/>
          </a:xfrm>
          <a:prstGeom prst="rect">
            <a:avLst/>
          </a:prstGeom>
        </p:spPr>
      </p:pic>
      <p:sp>
        <p:nvSpPr>
          <p:cNvPr id="7" name="TextBox 6">
            <a:extLst>
              <a:ext uri="{FF2B5EF4-FFF2-40B4-BE49-F238E27FC236}">
                <a16:creationId xmlns:a16="http://schemas.microsoft.com/office/drawing/2014/main" id="{949B9F68-B2D7-FB96-F6FA-C37DC83BB24C}"/>
              </a:ext>
            </a:extLst>
          </p:cNvPr>
          <p:cNvSpPr txBox="1"/>
          <p:nvPr/>
        </p:nvSpPr>
        <p:spPr>
          <a:xfrm>
            <a:off x="880532" y="1891702"/>
            <a:ext cx="10295467" cy="3046988"/>
          </a:xfrm>
          <a:prstGeom prst="rect">
            <a:avLst/>
          </a:prstGeom>
          <a:noFill/>
        </p:spPr>
        <p:txBody>
          <a:bodyPr wrap="square">
            <a:spAutoFit/>
          </a:bodyPr>
          <a:lstStyle/>
          <a:p>
            <a:pPr marL="514350" indent="-514350" algn="just">
              <a:buFont typeface="+mj-lt"/>
              <a:buAutoNum type="alphaLcParenR"/>
            </a:pPr>
            <a:r>
              <a:rPr lang="en-US" sz="2400" b="1" i="0" dirty="0">
                <a:solidFill>
                  <a:srgbClr val="C00000"/>
                </a:solidFill>
                <a:effectLst/>
                <a:latin typeface="Times New Roman" panose="02020603050405020304" pitchFamily="18" charset="0"/>
              </a:rPr>
              <a:t>Parliament shall have exclusive power to make laws with respect to any matter in the Federal Legislative List</a:t>
            </a:r>
            <a:endParaRPr lang="en-US" sz="2400" b="1" dirty="0">
              <a:solidFill>
                <a:srgbClr val="C00000"/>
              </a:solidFill>
              <a:latin typeface="Times New Roman" panose="02020603050405020304" pitchFamily="18" charset="0"/>
            </a:endParaRPr>
          </a:p>
          <a:p>
            <a:pPr marL="514350" indent="-514350" algn="just">
              <a:buFont typeface="+mj-lt"/>
              <a:buAutoNum type="alphaLcParenR"/>
            </a:pPr>
            <a:r>
              <a:rPr lang="en-US" sz="2400" b="1" i="0" dirty="0">
                <a:solidFill>
                  <a:srgbClr val="002060"/>
                </a:solidFill>
                <a:effectLst/>
                <a:latin typeface="Times New Roman" panose="02020603050405020304" pitchFamily="18" charset="0"/>
              </a:rPr>
              <a:t>Parliament and a Provincial Assembly shall have power to make laws with respect to criminal law, criminal procedure and evidence</a:t>
            </a:r>
          </a:p>
          <a:p>
            <a:pPr marL="514350" indent="-514350" algn="just">
              <a:buFont typeface="+mj-lt"/>
              <a:buAutoNum type="alphaLcParenR"/>
            </a:pPr>
            <a:r>
              <a:rPr lang="en-US" sz="2400" b="1" i="0" dirty="0">
                <a:solidFill>
                  <a:srgbClr val="C00000"/>
                </a:solidFill>
                <a:effectLst/>
                <a:latin typeface="Times New Roman" panose="02020603050405020304" pitchFamily="18" charset="0"/>
              </a:rPr>
              <a:t>Subject to paragraph (b), a Provincial Assembly shall, </a:t>
            </a:r>
            <a:r>
              <a:rPr lang="en-US" sz="2400" b="1" i="0" dirty="0">
                <a:solidFill>
                  <a:srgbClr val="C00000"/>
                </a:solidFill>
                <a:effectLst/>
                <a:highlight>
                  <a:srgbClr val="00FFFF"/>
                </a:highlight>
                <a:latin typeface="Times New Roman" panose="02020603050405020304" pitchFamily="18" charset="0"/>
              </a:rPr>
              <a:t>and Parliament shall not, </a:t>
            </a:r>
            <a:r>
              <a:rPr lang="en-US" sz="2400" b="1" i="0" dirty="0">
                <a:solidFill>
                  <a:srgbClr val="C00000"/>
                </a:solidFill>
                <a:effectLst/>
                <a:latin typeface="Times New Roman" panose="02020603050405020304" pitchFamily="18" charset="0"/>
              </a:rPr>
              <a:t>have power to make laws with respect to any matter not enumerated in the Federal Legislative List</a:t>
            </a:r>
          </a:p>
          <a:p>
            <a:pPr algn="r"/>
            <a:r>
              <a:rPr lang="en-US" sz="2400" b="1" i="1" dirty="0">
                <a:solidFill>
                  <a:srgbClr val="002060"/>
                </a:solidFill>
                <a:latin typeface="Times New Roman" panose="02020603050405020304" pitchFamily="18" charset="0"/>
                <a:cs typeface="Times New Roman" panose="02020603050405020304" pitchFamily="18" charset="0"/>
              </a:rPr>
              <a:t>(Article 142)</a:t>
            </a:r>
          </a:p>
        </p:txBody>
      </p:sp>
    </p:spTree>
    <p:extLst>
      <p:ext uri="{BB962C8B-B14F-4D97-AF65-F5344CB8AC3E}">
        <p14:creationId xmlns:p14="http://schemas.microsoft.com/office/powerpoint/2010/main" val="1637062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13188-BA19-FD24-EAB3-E46A21FEA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2F9CF-B659-7F51-487B-2217DF1306B5}"/>
              </a:ext>
            </a:extLst>
          </p:cNvPr>
          <p:cNvSpPr>
            <a:spLocks noGrp="1"/>
          </p:cNvSpPr>
          <p:nvPr>
            <p:ph type="title"/>
          </p:nvPr>
        </p:nvSpPr>
        <p:spPr>
          <a:xfrm>
            <a:off x="172870" y="645991"/>
            <a:ext cx="11750723" cy="741061"/>
          </a:xfrm>
        </p:spPr>
        <p:txBody>
          <a:bodyPr>
            <a:norm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Preamble</a:t>
            </a:r>
            <a:endParaRPr lang="en-US" sz="2800" b="1" dirty="0">
              <a:solidFill>
                <a:srgbClr val="C00000"/>
              </a:solidFill>
              <a:latin typeface="Times New Roman" panose="02020603050405020304" pitchFamily="18" charset="0"/>
              <a:cs typeface="Times New Roman" panose="02020603050405020304" pitchFamily="18" charset="0"/>
            </a:endParaRPr>
          </a:p>
        </p:txBody>
      </p:sp>
      <p:pic>
        <p:nvPicPr>
          <p:cNvPr id="5" name="Picture 4" descr="A blue and white logo&#10;&#10;Description automatically generated">
            <a:extLst>
              <a:ext uri="{FF2B5EF4-FFF2-40B4-BE49-F238E27FC236}">
                <a16:creationId xmlns:a16="http://schemas.microsoft.com/office/drawing/2014/main" id="{5C928C13-D08B-6F6E-8E26-145229891970}"/>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164267" y="137992"/>
            <a:ext cx="1416177" cy="1386008"/>
          </a:xfrm>
          <a:prstGeom prst="rect">
            <a:avLst/>
          </a:prstGeom>
        </p:spPr>
      </p:pic>
      <p:sp>
        <p:nvSpPr>
          <p:cNvPr id="7" name="TextBox 6">
            <a:extLst>
              <a:ext uri="{FF2B5EF4-FFF2-40B4-BE49-F238E27FC236}">
                <a16:creationId xmlns:a16="http://schemas.microsoft.com/office/drawing/2014/main" id="{ED0559D4-526A-E26B-7B56-159CBBB59B5B}"/>
              </a:ext>
            </a:extLst>
          </p:cNvPr>
          <p:cNvSpPr txBox="1"/>
          <p:nvPr/>
        </p:nvSpPr>
        <p:spPr>
          <a:xfrm>
            <a:off x="880532" y="1891702"/>
            <a:ext cx="10295467" cy="3112775"/>
          </a:xfrm>
          <a:prstGeom prst="rect">
            <a:avLst/>
          </a:prstGeom>
          <a:noFill/>
        </p:spPr>
        <p:txBody>
          <a:bodyPr wrap="square">
            <a:spAutoFit/>
          </a:bodyPr>
          <a:lstStyle/>
          <a:p>
            <a:pPr marL="41275" marR="27305" indent="461645" algn="just">
              <a:lnSpc>
                <a:spcPct val="103000"/>
              </a:lnSpc>
              <a:spcAft>
                <a:spcPts val="1650"/>
              </a:spcAft>
            </a:pPr>
            <a:r>
              <a:rPr lang="en-GB" sz="2400" b="1" dirty="0">
                <a:solidFill>
                  <a:srgbClr val="002060"/>
                </a:solidFill>
                <a:effectLst/>
                <a:latin typeface="Times New Roman" panose="02020603050405020304" pitchFamily="18" charset="0"/>
                <a:ea typeface="Times New Roman" panose="02020603050405020304" pitchFamily="18" charset="0"/>
              </a:rPr>
              <a:t>WHEREAS, it is expedient </a:t>
            </a:r>
            <a:r>
              <a:rPr lang="en-GB" sz="2400" b="1" dirty="0">
                <a:solidFill>
                  <a:srgbClr val="002060"/>
                </a:solidFill>
                <a:effectLst/>
                <a:highlight>
                  <a:srgbClr val="00FFFF"/>
                </a:highlight>
                <a:latin typeface="Times New Roman" panose="02020603050405020304" pitchFamily="18" charset="0"/>
                <a:ea typeface="Times New Roman" panose="02020603050405020304" pitchFamily="18" charset="0"/>
              </a:rPr>
              <a:t>to provide to develop </a:t>
            </a:r>
            <a:r>
              <a:rPr lang="en-GB" sz="2400" b="1" dirty="0">
                <a:solidFill>
                  <a:srgbClr val="002060"/>
                </a:solidFill>
                <a:effectLst/>
                <a:latin typeface="Times New Roman" panose="02020603050405020304" pitchFamily="18" charset="0"/>
                <a:ea typeface="Times New Roman" panose="02020603050405020304" pitchFamily="18" charset="0"/>
              </a:rPr>
              <a:t>an internationally competitive, stable and enabling environment for domestic and foreign investment in the mining and minerals sector in the Province of Khyber Pakhtunkhwa, by the establishment of efficient and transparent administrative, legal and fiscal frameworks, </a:t>
            </a:r>
            <a:r>
              <a:rPr lang="en-GB" sz="2400" b="1" dirty="0">
                <a:solidFill>
                  <a:srgbClr val="C00000"/>
                </a:solidFill>
                <a:effectLst/>
                <a:highlight>
                  <a:srgbClr val="00FFFF"/>
                </a:highlight>
                <a:latin typeface="Times New Roman" panose="02020603050405020304" pitchFamily="18" charset="0"/>
                <a:ea typeface="Times New Roman" panose="02020603050405020304" pitchFamily="18" charset="0"/>
              </a:rPr>
              <a:t>which are substantially consistent with the administrative, legal and fiscal frameworks, implemented by each other Province in the Islamic Republic of Pakistan</a:t>
            </a:r>
            <a:r>
              <a:rPr lang="en-GB" sz="2400" b="1" dirty="0">
                <a:solidFill>
                  <a:srgbClr val="002060"/>
                </a:solidFill>
                <a:effectLst/>
                <a:latin typeface="Times New Roman" panose="02020603050405020304" pitchFamily="18" charset="0"/>
                <a:ea typeface="Times New Roman" panose="02020603050405020304" pitchFamily="18" charset="0"/>
              </a:rPr>
              <a:t>, and matters ancillary thereto and connected therewith…….</a:t>
            </a:r>
            <a:endParaRPr lang="en-PK" sz="2400" b="1" dirty="0">
              <a:solidFill>
                <a:srgbClr val="00206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38386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Comments on Section(2)</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2141948"/>
            <a:ext cx="9883035" cy="3043825"/>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just">
              <a:lnSpc>
                <a:spcPct val="107000"/>
              </a:lnSpc>
              <a:spcAft>
                <a:spcPts val="800"/>
              </a:spcAft>
            </a:pP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The Interpretation Clause: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Slaps </a:t>
            </a:r>
            <a:r>
              <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certain phrases with carelessly drafted definitions. </a:t>
            </a:r>
          </a:p>
          <a:p>
            <a:pPr marR="27305" lvl="0" algn="just" fontAlgn="base">
              <a:lnSpc>
                <a:spcPct val="105000"/>
              </a:lnSpc>
              <a:spcAft>
                <a:spcPts val="1775"/>
              </a:spcAft>
              <a:buClr>
                <a:srgbClr val="000000"/>
              </a:buClr>
              <a:buSzPts val="1500"/>
            </a:pPr>
            <a:r>
              <a:rPr lang="en-GB" sz="2400" b="1" u="none" strike="noStrike" dirty="0">
                <a:solidFill>
                  <a:srgbClr val="C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Example: </a:t>
            </a:r>
            <a:r>
              <a:rPr lang="en-GB"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“Dispute Resolution Committee" means the Dispute Resolution Committee, established by the Department under this Act, which shall- </a:t>
            </a:r>
            <a:r>
              <a:rPr lang="en-GB" sz="2400" b="1" dirty="0">
                <a:solidFill>
                  <a:srgbClr val="002060"/>
                </a:solidFill>
                <a:effectLst/>
                <a:latin typeface="Times New Roman" panose="02020603050405020304" pitchFamily="18" charset="0"/>
                <a:ea typeface="Times New Roman" panose="02020603050405020304" pitchFamily="18" charset="0"/>
              </a:rPr>
              <a:t>hear all disputes arising between stakeholders of mineral bearing areas following the grant of a mineral title pursuant to </a:t>
            </a:r>
            <a:r>
              <a:rPr lang="en-GB" sz="2400" b="1" dirty="0">
                <a:solidFill>
                  <a:srgbClr val="C00000"/>
                </a:solidFill>
                <a:effectLst/>
                <a:highlight>
                  <a:srgbClr val="00FFFF"/>
                </a:highlight>
                <a:latin typeface="Times New Roman" panose="02020603050405020304" pitchFamily="18" charset="0"/>
                <a:ea typeface="Times New Roman" panose="02020603050405020304" pitchFamily="18" charset="0"/>
              </a:rPr>
              <a:t>Paragraph 8 of 0;………</a:t>
            </a:r>
          </a:p>
          <a:p>
            <a:pPr algn="r">
              <a:buNone/>
            </a:pPr>
            <a:r>
              <a:rPr lang="en-GB"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{Section 2(1) (n)}</a:t>
            </a:r>
            <a:endParaRPr lang="en-PK"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203200" y="68475"/>
            <a:ext cx="1490134" cy="1342628"/>
          </a:xfrm>
          <a:prstGeom prst="rect">
            <a:avLst/>
          </a:prstGeom>
        </p:spPr>
      </p:pic>
    </p:spTree>
    <p:extLst>
      <p:ext uri="{BB962C8B-B14F-4D97-AF65-F5344CB8AC3E}">
        <p14:creationId xmlns:p14="http://schemas.microsoft.com/office/powerpoint/2010/main" val="1409818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6660D-F266-12D5-2AFE-20A1F6CBA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A078DA-65B5-0248-F756-CF146EF4D8C9}"/>
              </a:ext>
            </a:extLst>
          </p:cNvPr>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Comments on Section(2)</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A8944014-EE8B-D2A7-DE02-5F77500BC040}"/>
              </a:ext>
            </a:extLst>
          </p:cNvPr>
          <p:cNvSpPr txBox="1">
            <a:spLocks/>
          </p:cNvSpPr>
          <p:nvPr/>
        </p:nvSpPr>
        <p:spPr>
          <a:xfrm>
            <a:off x="1177447" y="2141948"/>
            <a:ext cx="9883035" cy="3043825"/>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just">
              <a:lnSpc>
                <a:spcPct val="107000"/>
              </a:lnSpc>
              <a:spcAft>
                <a:spcPts val="800"/>
              </a:spcAft>
            </a:pP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The Interpretation Clause: </a:t>
            </a:r>
            <a:r>
              <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S</a:t>
            </a:r>
            <a:r>
              <a:rPr lang="en-US"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ubsection (2) is a new addition to the Corpus Juris and a classic example of infringement on inherent legislative powers of the Provincial Assembly. The text speaks for itself: </a:t>
            </a:r>
          </a:p>
          <a:p>
            <a:pPr algn="just">
              <a:lnSpc>
                <a:spcPct val="107000"/>
              </a:lnSpc>
              <a:spcAft>
                <a:spcPts val="800"/>
              </a:spcAft>
            </a:pPr>
            <a:r>
              <a:rPr lang="en-US" sz="2400" b="1" u="sng"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“In this Act, any reference to “this Act” shall be constructed to include any rules made hereunder from time to time.” </a:t>
            </a:r>
          </a:p>
          <a:p>
            <a:pPr algn="r">
              <a:lnSpc>
                <a:spcPct val="107000"/>
              </a:lnSpc>
              <a:spcAft>
                <a:spcPts val="800"/>
              </a:spcAft>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{Section 2 (2)}</a:t>
            </a:r>
            <a:endParaRPr lang="en-PK" sz="24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C52190C6-AAA4-E4B6-AF92-142BEE0A970D}"/>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93004" y="124172"/>
            <a:ext cx="1363263" cy="1106312"/>
          </a:xfrm>
          <a:prstGeom prst="rect">
            <a:avLst/>
          </a:prstGeom>
        </p:spPr>
      </p:pic>
    </p:spTree>
    <p:extLst>
      <p:ext uri="{BB962C8B-B14F-4D97-AF65-F5344CB8AC3E}">
        <p14:creationId xmlns:p14="http://schemas.microsoft.com/office/powerpoint/2010/main" val="973458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Comments on Section(2)</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453018"/>
            <a:ext cx="9883035" cy="4642981"/>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PK" sz="2400" b="1" u="none" strike="noStrike" dirty="0">
                <a:solidFill>
                  <a:srgbClr val="C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Federal Mineral Wing</a:t>
            </a:r>
            <a:r>
              <a:rPr lang="en-US"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PK" sz="2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means the functional unit of the Ministry of Energy, Petroleum Division, </a:t>
            </a: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Government</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of Pakistan, </a:t>
            </a:r>
            <a:r>
              <a:rPr lang="en-PK" sz="2400" b="1" u="sng" strike="noStrike" dirty="0">
                <a:solidFill>
                  <a:srgbClr val="C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entrusted with the responsibility of dealing with the business matters relating to mines and minerals sector </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 accordance with the Constitution and Rules of Business of</a:t>
            </a: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Government of Pakistan</a:t>
            </a: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How can a federal entity be authority to deal with business matters of a subject not included in Federal Legislative List?</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How can a provincial law sanctify such an authority? </a:t>
            </a:r>
            <a:endPar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It is genuinely needed to omit all provisions sanctifying this aberration in </a:t>
            </a:r>
            <a:r>
              <a:rPr lang="en-US" sz="2400" b="1" dirty="0">
                <a:solidFill>
                  <a:srgbClr val="C00000"/>
                </a:solidFill>
                <a:highlight>
                  <a:srgbClr val="00FFFF"/>
                </a:highligh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Sections 2, 6, 10, 19, 20, 53, 65, 84, 86, 89, 117 and Schedule (1) </a:t>
            </a: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158032" y="79767"/>
            <a:ext cx="1365967" cy="1241034"/>
          </a:xfrm>
          <a:prstGeom prst="rect">
            <a:avLst/>
          </a:prstGeom>
        </p:spPr>
      </p:pic>
    </p:spTree>
    <p:extLst>
      <p:ext uri="{BB962C8B-B14F-4D97-AF65-F5344CB8AC3E}">
        <p14:creationId xmlns:p14="http://schemas.microsoft.com/office/powerpoint/2010/main" val="2932403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Comments on Section(2)</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402915"/>
            <a:ext cx="9883035" cy="4809995"/>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endParaRPr lang="en-US" sz="2400" dirty="0">
              <a:solidFill>
                <a:srgbClr val="C00000"/>
              </a:solidFill>
              <a:effectLst/>
              <a:latin typeface="Times New Roman" panose="02020603050405020304" pitchFamily="18" charset="0"/>
              <a:ea typeface="Times New Roman" panose="02020603050405020304" pitchFamily="18" charset="0"/>
            </a:endParaRPr>
          </a:p>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Rare Earth Minerals: </a:t>
            </a:r>
            <a:r>
              <a:rPr lang="en-PK" sz="2400" b="1" dirty="0">
                <a:solidFill>
                  <a:srgbClr val="002060"/>
                </a:solidFill>
                <a:effectLst/>
                <a:latin typeface="Times New Roman" panose="02020603050405020304" pitchFamily="18" charset="0"/>
                <a:ea typeface="Times New Roman" panose="02020603050405020304" pitchFamily="18" charset="0"/>
              </a:rPr>
              <a:t>means the minerals declared as such in Schedule-I or any other mineral, specified by Government as such, from time to time, by notification in the official Gazette, in accordance with </a:t>
            </a:r>
            <a:r>
              <a:rPr lang="en-PK" sz="2400" b="1" dirty="0">
                <a:solidFill>
                  <a:srgbClr val="C00000"/>
                </a:solidFill>
                <a:effectLst/>
                <a:latin typeface="Times New Roman" panose="02020603050405020304" pitchFamily="18" charset="0"/>
                <a:ea typeface="Times New Roman" panose="02020603050405020304" pitchFamily="18" charset="0"/>
              </a:rPr>
              <a:t>sub-section (2) of section 27 of this Act </a:t>
            </a:r>
            <a:endParaRPr lang="en-US" sz="2400" b="1" dirty="0">
              <a:solidFill>
                <a:srgbClr val="C00000"/>
              </a:solidFill>
              <a:latin typeface="Times New Roman" panose="02020603050405020304" pitchFamily="18" charset="0"/>
              <a:ea typeface="Times New Roman" panose="02020603050405020304" pitchFamily="18" charset="0"/>
            </a:endParaRPr>
          </a:p>
          <a:p>
            <a:pPr marR="27305" lvl="0" algn="just" fontAlgn="base">
              <a:lnSpc>
                <a:spcPct val="103000"/>
              </a:lnSpc>
              <a:spcAft>
                <a:spcPts val="1835"/>
              </a:spcAft>
              <a:buClr>
                <a:srgbClr val="000000"/>
              </a:buClr>
              <a:buSzPts val="1500"/>
            </a:pPr>
            <a:r>
              <a:rPr lang="en-PK" sz="2400" b="1" dirty="0">
                <a:solidFill>
                  <a:srgbClr val="C00000"/>
                </a:solidFill>
                <a:effectLst/>
                <a:latin typeface="Times New Roman" panose="02020603050405020304" pitchFamily="18" charset="0"/>
                <a:ea typeface="Times New Roman" panose="02020603050405020304" pitchFamily="18" charset="0"/>
              </a:rPr>
              <a:t>Strategic Minerals</a:t>
            </a:r>
            <a:r>
              <a:rPr lang="en-US" sz="2400" b="1" dirty="0">
                <a:solidFill>
                  <a:srgbClr val="000000"/>
                </a:solidFill>
                <a:effectLst/>
                <a:latin typeface="Times New Roman" panose="02020603050405020304" pitchFamily="18" charset="0"/>
                <a:ea typeface="Times New Roman" panose="02020603050405020304" pitchFamily="18" charset="0"/>
              </a:rPr>
              <a:t>: </a:t>
            </a:r>
            <a:r>
              <a:rPr lang="en-PK" sz="2400" b="1" dirty="0">
                <a:solidFill>
                  <a:srgbClr val="002060"/>
                </a:solidFill>
                <a:effectLst/>
                <a:latin typeface="Times New Roman" panose="02020603050405020304" pitchFamily="18" charset="0"/>
                <a:ea typeface="Times New Roman" panose="02020603050405020304" pitchFamily="18" charset="0"/>
              </a:rPr>
              <a:t>means the minerals declared as such in Paragraph-9 of Schedule-I</a:t>
            </a:r>
            <a:endParaRPr lang="en-US" sz="2400" b="1" dirty="0">
              <a:solidFill>
                <a:srgbClr val="002060"/>
              </a:solidFill>
              <a:effectLst/>
              <a:latin typeface="Times New Roman" panose="02020603050405020304" pitchFamily="18" charset="0"/>
              <a:ea typeface="Times New Roman" panose="02020603050405020304" pitchFamily="18" charset="0"/>
            </a:endParaRP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effectLst/>
                <a:latin typeface="Times New Roman" panose="02020603050405020304" pitchFamily="18" charset="0"/>
                <a:ea typeface="Times New Roman" panose="02020603050405020304" pitchFamily="18" charset="0"/>
              </a:rPr>
              <a:t>What will be the impact and implications of these declarations?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effectLst/>
                <a:latin typeface="Times New Roman" panose="02020603050405020304" pitchFamily="18" charset="0"/>
                <a:ea typeface="Times New Roman" panose="02020603050405020304" pitchFamily="18" charset="0"/>
              </a:rPr>
              <a:t>What w</a:t>
            </a:r>
            <a:r>
              <a:rPr lang="en-US" sz="2400" b="1" dirty="0">
                <a:solidFill>
                  <a:srgbClr val="002060"/>
                </a:solidFill>
                <a:latin typeface="Times New Roman" panose="02020603050405020304" pitchFamily="18" charset="0"/>
                <a:ea typeface="Times New Roman" panose="02020603050405020304" pitchFamily="18" charset="0"/>
              </a:rPr>
              <a:t>ill be the management modality for these minerals?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latin typeface="Times New Roman" panose="02020603050405020304" pitchFamily="18" charset="0"/>
                <a:ea typeface="Times New Roman" panose="02020603050405020304" pitchFamily="18" charset="0"/>
              </a:rPr>
              <a:t>Reference: Section 29 is not on the Bill</a:t>
            </a:r>
            <a:endParaRPr lang="en-PK" sz="1800" dirty="0">
              <a:solidFill>
                <a:srgbClr val="C00000"/>
              </a:solidFill>
              <a:effectLst/>
              <a:latin typeface="Times New Roman" panose="02020603050405020304" pitchFamily="18" charset="0"/>
              <a:ea typeface="Times New Roman" panose="02020603050405020304" pitchFamily="18" charset="0"/>
            </a:endParaRPr>
          </a:p>
          <a:p>
            <a:pPr marR="27305" lvl="0" algn="just" fontAlgn="base">
              <a:lnSpc>
                <a:spcPct val="103000"/>
              </a:lnSpc>
              <a:spcAft>
                <a:spcPts val="1835"/>
              </a:spcAft>
              <a:buClr>
                <a:srgbClr val="000000"/>
              </a:buClr>
              <a:buSzPts val="1500"/>
            </a:pPr>
            <a:endPar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34608"/>
            <a:ext cx="1817313" cy="1490083"/>
          </a:xfrm>
          <a:prstGeom prst="rect">
            <a:avLst/>
          </a:prstGeom>
        </p:spPr>
      </p:pic>
    </p:spTree>
    <p:extLst>
      <p:ext uri="{BB962C8B-B14F-4D97-AF65-F5344CB8AC3E}">
        <p14:creationId xmlns:p14="http://schemas.microsoft.com/office/powerpoint/2010/main" val="116399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Comments on Section (4)</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2201333"/>
            <a:ext cx="9883035" cy="2122311"/>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Omission of Energy Mineral Group: </a:t>
            </a:r>
            <a:r>
              <a:rPr lang="en-US" sz="2400" b="1" dirty="0">
                <a:solidFill>
                  <a:srgbClr val="002060"/>
                </a:solidFill>
                <a:effectLst/>
                <a:latin typeface="Times New Roman" panose="02020603050405020304" pitchFamily="18" charset="0"/>
                <a:ea typeface="Times New Roman" panose="02020603050405020304" pitchFamily="18" charset="0"/>
              </a:rPr>
              <a:t>Subsection (1) omits Energy Mineral Group </a:t>
            </a:r>
            <a:r>
              <a:rPr lang="en-US" sz="2400" b="1" dirty="0">
                <a:solidFill>
                  <a:srgbClr val="002060"/>
                </a:solidFill>
                <a:effectLst/>
                <a:highlight>
                  <a:srgbClr val="FFFF00"/>
                </a:highlight>
                <a:latin typeface="Times New Roman" panose="02020603050405020304" pitchFamily="18" charset="0"/>
                <a:ea typeface="Times New Roman" panose="02020603050405020304" pitchFamily="18" charset="0"/>
              </a:rPr>
              <a:t>(Coal)</a:t>
            </a:r>
            <a:r>
              <a:rPr lang="en-US" sz="2400" b="1" dirty="0">
                <a:solidFill>
                  <a:srgbClr val="002060"/>
                </a:solidFill>
                <a:effectLst/>
                <a:latin typeface="Times New Roman" panose="02020603050405020304" pitchFamily="18" charset="0"/>
                <a:ea typeface="Times New Roman" panose="02020603050405020304" pitchFamily="18" charset="0"/>
              </a:rPr>
              <a:t> from the functional assignment of the Directorate.</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latin typeface="Times New Roman" panose="02020603050405020304" pitchFamily="18" charset="0"/>
                <a:ea typeface="Times New Roman" panose="02020603050405020304" pitchFamily="18" charset="0"/>
              </a:rPr>
              <a:t>Is this an informed omission? If yes, then who manages that group of minerals in the province?</a:t>
            </a:r>
            <a:endParaRPr lang="en-US" sz="2400" b="1" dirty="0">
              <a:solidFill>
                <a:srgbClr val="C00000"/>
              </a:solidFill>
              <a:effectLst/>
              <a:latin typeface="Times New Roman" panose="02020603050405020304" pitchFamily="18" charset="0"/>
              <a:ea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79765"/>
            <a:ext cx="1668063" cy="1490083"/>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19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02195-B162-A19B-C3FA-B528DE3DA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B12421-1D77-FF21-DA40-F8657DB0A479}"/>
              </a:ext>
            </a:extLst>
          </p:cNvPr>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Comments on Section (4)</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B0E220D-62B2-B83C-73D1-AA1DFF1809EC}"/>
              </a:ext>
            </a:extLst>
          </p:cNvPr>
          <p:cNvSpPr txBox="1">
            <a:spLocks/>
          </p:cNvSpPr>
          <p:nvPr/>
        </p:nvSpPr>
        <p:spPr>
          <a:xfrm>
            <a:off x="1177447" y="1517084"/>
            <a:ext cx="9883035" cy="2885584"/>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Posting of DG and  ADG:</a:t>
            </a:r>
            <a:r>
              <a:rPr lang="en-PK" sz="2400" b="1" dirty="0">
                <a:solidFill>
                  <a:srgbClr val="000000"/>
                </a:solidFill>
                <a:effectLst/>
                <a:latin typeface="Times New Roman" panose="02020603050405020304" pitchFamily="18" charset="0"/>
                <a:ea typeface="Times New Roman" panose="02020603050405020304" pitchFamily="18" charset="0"/>
              </a:rPr>
              <a:t> </a:t>
            </a:r>
            <a:r>
              <a:rPr lang="en-PK" sz="2400" b="1" dirty="0">
                <a:solidFill>
                  <a:srgbClr val="002060"/>
                </a:solidFill>
                <a:effectLst/>
                <a:latin typeface="Times New Roman" panose="02020603050405020304" pitchFamily="18" charset="0"/>
                <a:ea typeface="Times New Roman" panose="02020603050405020304" pitchFamily="18" charset="0"/>
              </a:rPr>
              <a:t>The Department shall nominate by notification in the official Gazette</a:t>
            </a:r>
            <a:r>
              <a:rPr lang="en-US" sz="2400" b="1" dirty="0">
                <a:solidFill>
                  <a:srgbClr val="002060"/>
                </a:solidFill>
                <a:effectLst/>
                <a:latin typeface="Times New Roman" panose="02020603050405020304" pitchFamily="18" charset="0"/>
                <a:ea typeface="Times New Roman" panose="02020603050405020304" pitchFamily="18" charset="0"/>
              </a:rPr>
              <a:t> </a:t>
            </a:r>
            <a:r>
              <a:rPr lang="en-PK" sz="2400" b="1" dirty="0">
                <a:solidFill>
                  <a:srgbClr val="002060"/>
                </a:solidFill>
                <a:effectLst/>
                <a:latin typeface="Times New Roman" panose="02020603050405020304" pitchFamily="18" charset="0"/>
                <a:ea typeface="Times New Roman" panose="02020603050405020304" pitchFamily="18" charset="0"/>
              </a:rPr>
              <a:t>a qualified mining engineer or geologist on the basis of </a:t>
            </a:r>
            <a:r>
              <a:rPr lang="en-PK" sz="2400" b="1" dirty="0">
                <a:solidFill>
                  <a:srgbClr val="C00000"/>
                </a:solidFill>
                <a:effectLst/>
                <a:latin typeface="Times New Roman" panose="02020603050405020304" pitchFamily="18" charset="0"/>
                <a:ea typeface="Times New Roman" panose="02020603050405020304" pitchFamily="18" charset="0"/>
              </a:rPr>
              <a:t>seniority-cum-fitness</a:t>
            </a:r>
            <a:r>
              <a:rPr lang="en-PK" sz="2400" b="1" dirty="0">
                <a:solidFill>
                  <a:srgbClr val="002060"/>
                </a:solidFill>
                <a:effectLst/>
                <a:latin typeface="Times New Roman" panose="02020603050405020304" pitchFamily="18" charset="0"/>
                <a:ea typeface="Times New Roman" panose="02020603050405020304" pitchFamily="18" charset="0"/>
              </a:rPr>
              <a:t> as </a:t>
            </a:r>
            <a:r>
              <a:rPr lang="en-US" sz="2400" b="1" dirty="0">
                <a:solidFill>
                  <a:srgbClr val="002060"/>
                </a:solidFill>
                <a:effectLst/>
                <a:latin typeface="Times New Roman" panose="02020603050405020304" pitchFamily="18" charset="0"/>
                <a:ea typeface="Times New Roman" panose="02020603050405020304" pitchFamily="18" charset="0"/>
              </a:rPr>
              <a:t>(a) </a:t>
            </a:r>
            <a:r>
              <a:rPr lang="en-PK" sz="2400" b="1" dirty="0">
                <a:solidFill>
                  <a:srgbClr val="002060"/>
                </a:solidFill>
                <a:effectLst/>
                <a:latin typeface="Times New Roman" panose="02020603050405020304" pitchFamily="18" charset="0"/>
                <a:ea typeface="Times New Roman" panose="02020603050405020304" pitchFamily="18" charset="0"/>
              </a:rPr>
              <a:t>Director General</a:t>
            </a:r>
            <a:r>
              <a:rPr lang="en-US" sz="2400" b="1" dirty="0">
                <a:solidFill>
                  <a:srgbClr val="002060"/>
                </a:solidFill>
                <a:effectLst/>
                <a:latin typeface="Times New Roman" panose="02020603050405020304" pitchFamily="18" charset="0"/>
                <a:ea typeface="Times New Roman" panose="02020603050405020304" pitchFamily="18" charset="0"/>
              </a:rPr>
              <a:t> and (b) </a:t>
            </a:r>
            <a:r>
              <a:rPr lang="en-PK" sz="2400" b="1" dirty="0">
                <a:solidFill>
                  <a:srgbClr val="002060"/>
                </a:solidFill>
                <a:effectLst/>
                <a:latin typeface="Times New Roman" panose="02020603050405020304" pitchFamily="18" charset="0"/>
                <a:ea typeface="Times New Roman" panose="02020603050405020304" pitchFamily="18" charset="0"/>
              </a:rPr>
              <a:t>Additional Director General</a:t>
            </a:r>
            <a:r>
              <a:rPr lang="en-US" sz="2400" b="1" dirty="0">
                <a:solidFill>
                  <a:srgbClr val="002060"/>
                </a:solidFill>
                <a:effectLst/>
                <a:latin typeface="Times New Roman" panose="02020603050405020304" pitchFamily="18" charset="0"/>
                <a:ea typeface="Times New Roman" panose="02020603050405020304" pitchFamily="18" charset="0"/>
              </a:rPr>
              <a:t>.</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effectLst/>
                <a:latin typeface="Times New Roman" panose="02020603050405020304" pitchFamily="18" charset="0"/>
                <a:ea typeface="Times New Roman" panose="02020603050405020304" pitchFamily="18" charset="0"/>
              </a:rPr>
              <a:t>The concept of “seniority-cum-fitness” is relevant to promotions and not appointments. </a:t>
            </a:r>
            <a:endParaRPr lang="en-PK" sz="2400" b="1" dirty="0">
              <a:solidFill>
                <a:srgbClr val="C00000"/>
              </a:solidFill>
              <a:effectLst/>
              <a:latin typeface="Times New Roman" panose="02020603050405020304" pitchFamily="18" charset="0"/>
              <a:ea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8F85C39A-1554-6171-80A3-35C626B0826F}"/>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79765"/>
            <a:ext cx="1668063" cy="1490083"/>
          </a:xfrm>
          <a:prstGeom prst="rect">
            <a:avLst/>
          </a:prstGeom>
        </p:spPr>
      </p:pic>
      <p:pic>
        <p:nvPicPr>
          <p:cNvPr id="1027" name="Picture 30343">
            <a:extLst>
              <a:ext uri="{FF2B5EF4-FFF2-40B4-BE49-F238E27FC236}">
                <a16:creationId xmlns:a16="http://schemas.microsoft.com/office/drawing/2014/main" id="{D3ECAA49-DC3D-DECA-5173-50E59428EC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143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District Liaison Committee</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503125"/>
            <a:ext cx="9883035" cy="3958224"/>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Comments on Section 16 &amp; 17</a:t>
            </a:r>
            <a:r>
              <a:rPr lang="en-US" sz="2400" b="1" dirty="0">
                <a:solidFill>
                  <a:srgbClr val="000000"/>
                </a:solidFill>
                <a:effectLst/>
                <a:latin typeface="Times New Roman" panose="02020603050405020304" pitchFamily="18" charset="0"/>
                <a:ea typeface="Times New Roman" panose="02020603050405020304" pitchFamily="18" charset="0"/>
              </a:rPr>
              <a:t>: </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Functional assignment of this committee need recasting to safeguard local interests.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committee is mandated to acquire certain land on the behest of the title holder. What should be added to its functions to do on the complaint of the landowners and local communities?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Is it prudent to consider inclusion of Tehsil Chairmen in the committee?</a:t>
            </a: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203950"/>
            <a:ext cx="1442285" cy="1299175"/>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133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Mineral Investment Facilitation Authority</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503125"/>
            <a:ext cx="9883035" cy="4233796"/>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Comments on Section 19-21</a:t>
            </a:r>
            <a:r>
              <a:rPr lang="en-US" sz="2400" b="1" dirty="0">
                <a:solidFill>
                  <a:srgbClr val="000000"/>
                </a:solidFill>
                <a:effectLst/>
                <a:latin typeface="Times New Roman" panose="02020603050405020304" pitchFamily="18" charset="0"/>
                <a:ea typeface="Times New Roman" panose="02020603050405020304" pitchFamily="18" charset="0"/>
              </a:rPr>
              <a:t>: </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Functional assignment and procedural mechanics of this Authority need recasting to enable it effectively discharge its strategic role</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It will be in larger public interest to accommodate sector experts in the composition</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Clause (l) may be substituted with “ nominee of Petroleum Division”</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All policy prescriptions, guidelines and advices may flow from MIFA and MIFA only.</a:t>
            </a: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4854972"/>
            <a:ext cx="1817313" cy="1490083"/>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004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Mineral Investment Facilitation Authority</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503123"/>
            <a:ext cx="9883035" cy="430895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Comments on Section 19-21</a:t>
            </a:r>
            <a:endParaRPr lang="en-US" sz="2400" b="1" dirty="0">
              <a:solidFill>
                <a:srgbClr val="000000"/>
              </a:solidFill>
              <a:effectLst/>
              <a:latin typeface="Times New Roman" panose="02020603050405020304" pitchFamily="18" charset="0"/>
              <a:ea typeface="Times New Roman" panose="02020603050405020304" pitchFamily="18" charset="0"/>
            </a:endParaRPr>
          </a:p>
          <a:p>
            <a:pPr marR="27305" lvl="0" algn="just" fontAlgn="base">
              <a:lnSpc>
                <a:spcPct val="103000"/>
              </a:lnSpc>
              <a:spcAft>
                <a:spcPts val="1835"/>
              </a:spcAft>
              <a:buClr>
                <a:srgbClr val="000000"/>
              </a:buClr>
              <a:buSzPts val="1500"/>
            </a:pPr>
            <a:r>
              <a:rPr lang="en-US" sz="2400" b="1" dirty="0">
                <a:solidFill>
                  <a:srgbClr val="002060"/>
                </a:solidFill>
                <a:effectLst/>
                <a:latin typeface="Times New Roman" panose="02020603050405020304" pitchFamily="18" charset="0"/>
                <a:ea typeface="Times New Roman" panose="02020603050405020304" pitchFamily="18" charset="0"/>
              </a:rPr>
              <a:t>Omission of certain clauses from the functions of the Authority (</a:t>
            </a:r>
            <a:r>
              <a:rPr lang="en-US" sz="2400" b="1" dirty="0">
                <a:solidFill>
                  <a:srgbClr val="C00000"/>
                </a:solidFill>
                <a:effectLst/>
                <a:latin typeface="Times New Roman" panose="02020603050405020304" pitchFamily="18" charset="0"/>
                <a:ea typeface="Times New Roman" panose="02020603050405020304" pitchFamily="18" charset="0"/>
              </a:rPr>
              <a:t>Example:</a:t>
            </a:r>
            <a:r>
              <a:rPr lang="en-US" sz="2400" b="1" dirty="0">
                <a:solidFill>
                  <a:srgbClr val="002060"/>
                </a:solidFill>
                <a:effectLst/>
                <a:latin typeface="Times New Roman" panose="02020603050405020304" pitchFamily="18" charset="0"/>
                <a:ea typeface="Times New Roman" panose="02020603050405020304" pitchFamily="18" charset="0"/>
              </a:rPr>
              <a:t> Clause (o) in Subsection (1) of Section 19 which reads “</a:t>
            </a:r>
            <a:r>
              <a:rPr lang="en-PK" sz="2400" b="1" dirty="0">
                <a:solidFill>
                  <a:srgbClr val="002060"/>
                </a:solidFill>
                <a:effectLst/>
                <a:highlight>
                  <a:srgbClr val="00FFFF"/>
                </a:highlight>
                <a:latin typeface="Times New Roman" panose="02020603050405020304" pitchFamily="18" charset="0"/>
                <a:ea typeface="Times New Roman" panose="02020603050405020304" pitchFamily="18" charset="0"/>
              </a:rPr>
              <a:t>ensure a consistent approach to the establishment and maintenance of administrative, legal and fiscal frameworks across each province in the Islamic Republic of Pakistan</a:t>
            </a:r>
            <a:r>
              <a:rPr lang="en-US" sz="2400" b="1" dirty="0">
                <a:solidFill>
                  <a:srgbClr val="002060"/>
                </a:solidFill>
                <a:latin typeface="Times New Roman" panose="02020603050405020304" pitchFamily="18" charset="0"/>
                <a:ea typeface="Times New Roman" panose="02020603050405020304" pitchFamily="18" charset="0"/>
              </a:rPr>
              <a:t>”) </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Why (and for what purpose) should a provincial entity assume this responsibility?</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How can a provincial entity ensure this consistency? </a:t>
            </a: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4854972"/>
            <a:ext cx="1817313" cy="1490083"/>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3705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Appellate Tribunal</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503124"/>
            <a:ext cx="9883035" cy="3594970"/>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Comments on Section 22-25</a:t>
            </a:r>
            <a:endParaRPr lang="en-US" sz="2400" b="1" dirty="0">
              <a:solidFill>
                <a:srgbClr val="000000"/>
              </a:solidFill>
              <a:effectLst/>
              <a:latin typeface="Times New Roman" panose="02020603050405020304" pitchFamily="18" charset="0"/>
              <a:ea typeface="Times New Roman" panose="02020603050405020304" pitchFamily="18" charset="0"/>
            </a:endParaRP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effectLst/>
                <a:latin typeface="Times New Roman" panose="02020603050405020304" pitchFamily="18" charset="0"/>
                <a:ea typeface="Times New Roman" panose="02020603050405020304" pitchFamily="18" charset="0"/>
              </a:rPr>
              <a:t>Revisit the composition and operational mechanics of the Tribunal</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latin typeface="Times New Roman" panose="02020603050405020304" pitchFamily="18" charset="0"/>
                <a:ea typeface="Times New Roman" panose="02020603050405020304" pitchFamily="18" charset="0"/>
              </a:rPr>
              <a:t>Empower the Tribunal as final authority. </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effectLst/>
                <a:latin typeface="Times New Roman" panose="02020603050405020304" pitchFamily="18" charset="0"/>
                <a:ea typeface="Times New Roman" panose="02020603050405020304" pitchFamily="18" charset="0"/>
              </a:rPr>
              <a:t>The Supreme Court derive jurisdiction from the Constitution and there is no need of prescribing appeals to this forum and timelines for their decision. </a:t>
            </a:r>
            <a:endParaRPr lang="en-US" sz="2400" b="1" dirty="0">
              <a:solidFill>
                <a:srgbClr val="C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60" y="124919"/>
            <a:ext cx="1615148" cy="1321062"/>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432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Durations of Titles</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503124"/>
            <a:ext cx="9883035" cy="3594970"/>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Comments on Section 33 </a:t>
            </a:r>
            <a:endParaRPr lang="en-US" sz="2400" b="1" dirty="0">
              <a:solidFill>
                <a:srgbClr val="000000"/>
              </a:solidFill>
              <a:effectLst/>
              <a:latin typeface="Times New Roman" panose="02020603050405020304" pitchFamily="18" charset="0"/>
              <a:ea typeface="Times New Roman" panose="02020603050405020304" pitchFamily="18" charset="0"/>
            </a:endParaRP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effectLst/>
                <a:latin typeface="Times New Roman" panose="02020603050405020304" pitchFamily="18" charset="0"/>
                <a:ea typeface="Times New Roman" panose="02020603050405020304" pitchFamily="18" charset="0"/>
              </a:rPr>
              <a:t>Revisit the tabulation. There are some gaps, blanks and contradictions</a:t>
            </a: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60" y="226518"/>
            <a:ext cx="1397130" cy="1229739"/>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662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D681C-73D3-8001-A725-D84FC9739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BF1855-AFF2-EDDD-EC7E-FCF9B5A4C307}"/>
              </a:ext>
            </a:extLst>
          </p:cNvPr>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Duration of Titles</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76498CB9-834D-86BC-9E9B-FC43F07696E2}"/>
              </a:ext>
            </a:extLst>
          </p:cNvPr>
          <p:cNvSpPr txBox="1">
            <a:spLocks/>
          </p:cNvSpPr>
          <p:nvPr/>
        </p:nvSpPr>
        <p:spPr>
          <a:xfrm>
            <a:off x="1177447" y="1503124"/>
            <a:ext cx="9883035" cy="3594970"/>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endParaRPr lang="en-US" sz="2400" b="1" dirty="0">
              <a:solidFill>
                <a:srgbClr val="002060"/>
              </a:solidFill>
              <a:effectLst/>
              <a:latin typeface="Times New Roman" panose="02020603050405020304" pitchFamily="18" charset="0"/>
              <a:ea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6D4844ED-E881-191A-989E-CA1E6B780ED2}"/>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60" y="226518"/>
            <a:ext cx="1397130" cy="1229739"/>
          </a:xfrm>
          <a:prstGeom prst="rect">
            <a:avLst/>
          </a:prstGeom>
        </p:spPr>
      </p:pic>
      <p:pic>
        <p:nvPicPr>
          <p:cNvPr id="1027" name="Picture 30343">
            <a:extLst>
              <a:ext uri="{FF2B5EF4-FFF2-40B4-BE49-F238E27FC236}">
                <a16:creationId xmlns:a16="http://schemas.microsoft.com/office/drawing/2014/main" id="{0BAC7B6F-56B0-67F6-11C4-D5E9E91629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12922BA3-A615-05B9-2255-CF7520765A28}"/>
              </a:ext>
            </a:extLst>
          </p:cNvPr>
          <p:cNvGraphicFramePr>
            <a:graphicFrameLocks noGrp="1"/>
          </p:cNvGraphicFramePr>
          <p:nvPr>
            <p:extLst>
              <p:ext uri="{D42A27DB-BD31-4B8C-83A1-F6EECF244321}">
                <p14:modId xmlns:p14="http://schemas.microsoft.com/office/powerpoint/2010/main" val="1529067330"/>
              </p:ext>
            </p:extLst>
          </p:nvPr>
        </p:nvGraphicFramePr>
        <p:xfrm>
          <a:off x="1177446" y="1253055"/>
          <a:ext cx="9975976" cy="5011021"/>
        </p:xfrm>
        <a:graphic>
          <a:graphicData uri="http://schemas.openxmlformats.org/drawingml/2006/table">
            <a:tbl>
              <a:tblPr firstRow="1" bandRow="1">
                <a:tableStyleId>{5C22544A-7EE6-4342-B048-85BDC9FD1C3A}</a:tableStyleId>
              </a:tblPr>
              <a:tblGrid>
                <a:gridCol w="2493994">
                  <a:extLst>
                    <a:ext uri="{9D8B030D-6E8A-4147-A177-3AD203B41FA5}">
                      <a16:colId xmlns:a16="http://schemas.microsoft.com/office/drawing/2014/main" val="2031048950"/>
                    </a:ext>
                  </a:extLst>
                </a:gridCol>
                <a:gridCol w="2876116">
                  <a:extLst>
                    <a:ext uri="{9D8B030D-6E8A-4147-A177-3AD203B41FA5}">
                      <a16:colId xmlns:a16="http://schemas.microsoft.com/office/drawing/2014/main" val="3695143844"/>
                    </a:ext>
                  </a:extLst>
                </a:gridCol>
                <a:gridCol w="2111872">
                  <a:extLst>
                    <a:ext uri="{9D8B030D-6E8A-4147-A177-3AD203B41FA5}">
                      <a16:colId xmlns:a16="http://schemas.microsoft.com/office/drawing/2014/main" val="410348502"/>
                    </a:ext>
                  </a:extLst>
                </a:gridCol>
                <a:gridCol w="2493994">
                  <a:extLst>
                    <a:ext uri="{9D8B030D-6E8A-4147-A177-3AD203B41FA5}">
                      <a16:colId xmlns:a16="http://schemas.microsoft.com/office/drawing/2014/main" val="1566823695"/>
                    </a:ext>
                  </a:extLst>
                </a:gridCol>
              </a:tblGrid>
              <a:tr h="530461">
                <a:tc gridSpan="4">
                  <a:txBody>
                    <a:bodyPr/>
                    <a:lstStyle/>
                    <a:p>
                      <a:pPr algn="ctr"/>
                      <a:r>
                        <a:rPr lang="en-US" sz="2400" dirty="0">
                          <a:solidFill>
                            <a:schemeClr val="bg1"/>
                          </a:solidFill>
                          <a:latin typeface="Times New Roman" panose="02020603050405020304" pitchFamily="18" charset="0"/>
                          <a:cs typeface="Times New Roman" panose="02020603050405020304" pitchFamily="18" charset="0"/>
                        </a:rPr>
                        <a:t>Section (33) (Example of Blanks)</a:t>
                      </a:r>
                      <a:endParaRPr lang="en-PK" sz="2400" dirty="0">
                        <a:solidFill>
                          <a:schemeClr val="bg1"/>
                        </a:solidFill>
                        <a:latin typeface="Times New Roman" panose="02020603050405020304" pitchFamily="18" charset="0"/>
                        <a:cs typeface="Times New Roman" panose="02020603050405020304" pitchFamily="18" charset="0"/>
                      </a:endParaRPr>
                    </a:p>
                  </a:txBody>
                  <a:tcPr/>
                </a:tc>
                <a:tc hMerge="1">
                  <a:txBody>
                    <a:bodyPr/>
                    <a:lstStyle/>
                    <a:p>
                      <a:endParaRPr lang="en-PK" dirty="0"/>
                    </a:p>
                  </a:txBody>
                  <a:tcPr/>
                </a:tc>
                <a:tc hMerge="1">
                  <a:txBody>
                    <a:bodyPr/>
                    <a:lstStyle/>
                    <a:p>
                      <a:endParaRPr lang="en-PK" dirty="0"/>
                    </a:p>
                  </a:txBody>
                  <a:tcPr/>
                </a:tc>
                <a:tc hMerge="1">
                  <a:txBody>
                    <a:bodyPr/>
                    <a:lstStyle/>
                    <a:p>
                      <a:endParaRPr lang="en-PK" dirty="0"/>
                    </a:p>
                  </a:txBody>
                  <a:tcPr/>
                </a:tc>
                <a:extLst>
                  <a:ext uri="{0D108BD9-81ED-4DB2-BD59-A6C34878D82A}">
                    <a16:rowId xmlns:a16="http://schemas.microsoft.com/office/drawing/2014/main" val="250594490"/>
                  </a:ext>
                </a:extLst>
              </a:tr>
              <a:tr h="530461">
                <a:tc rowSpan="2">
                  <a:txBody>
                    <a:bodyPr/>
                    <a:lstStyle/>
                    <a:p>
                      <a:pPr algn="just"/>
                      <a:r>
                        <a:rPr lang="en-GB" sz="2400" b="1" kern="1200" dirty="0">
                          <a:solidFill>
                            <a:srgbClr val="C00000"/>
                          </a:solidFill>
                          <a:effectLst/>
                          <a:latin typeface="Times New Roman" panose="02020603050405020304" pitchFamily="18" charset="0"/>
                          <a:ea typeface="+mn-ea"/>
                          <a:cs typeface="Times New Roman" panose="02020603050405020304" pitchFamily="18" charset="0"/>
                        </a:rPr>
                        <a:t>Small-scale mining (other than in respect of minor minerals and other than minerals described in Schedule-Il) (Minerals for which mining lease shall not be renewed)</a:t>
                      </a:r>
                      <a:endParaRPr lang="en-PK" sz="2400" b="1" dirty="0">
                        <a:solidFill>
                          <a:srgbClr val="C00000"/>
                        </a:solidFill>
                        <a:latin typeface="Times New Roman" panose="02020603050405020304" pitchFamily="18" charset="0"/>
                        <a:cs typeface="Times New Roman" panose="02020603050405020304" pitchFamily="18" charset="0"/>
                      </a:endParaRPr>
                    </a:p>
                  </a:txBody>
                  <a:tcPr/>
                </a:tc>
                <a:tc>
                  <a:txBody>
                    <a:bodyPr/>
                    <a:lstStyle/>
                    <a:p>
                      <a:pPr marL="13970" indent="-459105" algn="l">
                        <a:lnSpc>
                          <a:spcPct val="107000"/>
                        </a:lnSpc>
                        <a:spcAft>
                          <a:spcPts val="1650"/>
                        </a:spcAft>
                        <a:buNone/>
                      </a:pPr>
                      <a:r>
                        <a:rPr lang="en-GB"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Prospecting licence.</a:t>
                      </a:r>
                      <a:endParaRPr lang="en-PK"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135" marR="45720" marT="25400" marB="0"/>
                </a:tc>
                <a:tc>
                  <a:txBody>
                    <a:bodyPr/>
                    <a:lstStyle/>
                    <a:p>
                      <a:pPr marL="8890" indent="-459105" algn="l">
                        <a:lnSpc>
                          <a:spcPct val="107000"/>
                        </a:lnSpc>
                        <a:spcAft>
                          <a:spcPts val="1650"/>
                        </a:spcAft>
                        <a:buNone/>
                      </a:pPr>
                      <a:r>
                        <a:rPr lang="en-GB"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Three years.</a:t>
                      </a:r>
                      <a:endParaRPr lang="en-PK"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135" marR="45720" marT="25400" marB="0"/>
                </a:tc>
                <a:tc>
                  <a:txBody>
                    <a:bodyPr/>
                    <a:lstStyle/>
                    <a:p>
                      <a:pPr marL="4445" indent="-459105" algn="l">
                        <a:lnSpc>
                          <a:spcPct val="107000"/>
                        </a:lnSpc>
                        <a:spcAft>
                          <a:spcPts val="1650"/>
                        </a:spcAft>
                        <a:buNone/>
                      </a:pPr>
                      <a:r>
                        <a:rPr lang="en-GB"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No.</a:t>
                      </a:r>
                      <a:endParaRPr lang="en-PK"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135" marR="45720" marT="25400" marB="0"/>
                </a:tc>
                <a:extLst>
                  <a:ext uri="{0D108BD9-81ED-4DB2-BD59-A6C34878D82A}">
                    <a16:rowId xmlns:a16="http://schemas.microsoft.com/office/drawing/2014/main" val="3948883167"/>
                  </a:ext>
                </a:extLst>
              </a:tr>
              <a:tr h="3782024">
                <a:tc vMerge="1">
                  <a:txBody>
                    <a:bodyPr/>
                    <a:lstStyle/>
                    <a:p>
                      <a:endParaRPr lang="en-PK" dirty="0"/>
                    </a:p>
                  </a:txBody>
                  <a:tcPr/>
                </a:tc>
                <a:tc>
                  <a:txBody>
                    <a:bodyPr/>
                    <a:lstStyle/>
                    <a:p>
                      <a:pPr marL="8890" indent="-459105" algn="just">
                        <a:lnSpc>
                          <a:spcPct val="107000"/>
                        </a:lnSpc>
                        <a:spcAft>
                          <a:spcPts val="1650"/>
                        </a:spcAft>
                        <a:buNone/>
                      </a:pPr>
                      <a:r>
                        <a:rPr lang="en-GB"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Mining	lease (Small-scale mining)</a:t>
                      </a:r>
                      <a:endParaRPr lang="en-PK"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135" marR="45720" marT="25400" marB="0"/>
                </a:tc>
                <a:tc>
                  <a:txBody>
                    <a:bodyPr/>
                    <a:lstStyle/>
                    <a:p>
                      <a:pPr marL="8890" indent="-459105" algn="l">
                        <a:lnSpc>
                          <a:spcPct val="107000"/>
                        </a:lnSpc>
                        <a:spcAft>
                          <a:spcPts val="1650"/>
                        </a:spcAft>
                        <a:buNone/>
                      </a:pPr>
                      <a:r>
                        <a:rPr lang="en-GB"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Ten years</a:t>
                      </a:r>
                      <a:endParaRPr lang="en-PK"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135" marR="45720" marT="25400" marB="0"/>
                </a:tc>
                <a:tc>
                  <a:txBody>
                    <a:bodyPr/>
                    <a:lstStyle/>
                    <a:p>
                      <a:pPr marL="4445" marR="4445" indent="4445" algn="just">
                        <a:lnSpc>
                          <a:spcPct val="107000"/>
                        </a:lnSpc>
                        <a:spcAft>
                          <a:spcPts val="1650"/>
                        </a:spcAft>
                        <a:buNone/>
                      </a:pPr>
                      <a:r>
                        <a:rPr lang="en-GB" sz="2400" b="1" dirty="0">
                          <a:solidFill>
                            <a:srgbClr val="FF0000"/>
                          </a:solidFill>
                          <a:effectLst/>
                          <a:highlight>
                            <a:srgbClr val="00FFFF"/>
                          </a:highlight>
                          <a:latin typeface="Times New Roman" panose="02020603050405020304" pitchFamily="18" charset="0"/>
                          <a:ea typeface="Times New Roman" panose="02020603050405020304" pitchFamily="18" charset="0"/>
                          <a:cs typeface="Times New Roman" panose="02020603050405020304" pitchFamily="18" charset="0"/>
                        </a:rPr>
                        <a:t>Yes- for one or more renewals for period of 10 years at a time (other than in respect of any minerals described in 0.</a:t>
                      </a:r>
                      <a:endParaRPr lang="en-PK" sz="2400" b="1" dirty="0">
                        <a:solidFill>
                          <a:srgbClr val="FF0000"/>
                        </a:solidFill>
                        <a:effectLst/>
                        <a:highlight>
                          <a:srgbClr val="00FFFF"/>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4135" marR="45720" marT="25400" marB="0"/>
                </a:tc>
                <a:extLst>
                  <a:ext uri="{0D108BD9-81ED-4DB2-BD59-A6C34878D82A}">
                    <a16:rowId xmlns:a16="http://schemas.microsoft.com/office/drawing/2014/main" val="1347359641"/>
                  </a:ext>
                </a:extLst>
              </a:tr>
            </a:tbl>
          </a:graphicData>
        </a:graphic>
      </p:graphicFrame>
    </p:spTree>
    <p:extLst>
      <p:ext uri="{BB962C8B-B14F-4D97-AF65-F5344CB8AC3E}">
        <p14:creationId xmlns:p14="http://schemas.microsoft.com/office/powerpoint/2010/main" val="920910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The </a:t>
            </a:r>
            <a:r>
              <a:rPr lang="en-PK" sz="2800" b="1" dirty="0">
                <a:solidFill>
                  <a:srgbClr val="C00000"/>
                </a:solidFill>
                <a:effectLst/>
                <a:latin typeface="Times New Roman" panose="02020603050405020304" pitchFamily="18" charset="0"/>
                <a:ea typeface="Times New Roman" panose="02020603050405020304" pitchFamily="18" charset="0"/>
              </a:rPr>
              <a:t>Mines and Minerals </a:t>
            </a:r>
            <a:r>
              <a:rPr lang="en-US" sz="2800" b="1" dirty="0">
                <a:solidFill>
                  <a:srgbClr val="C00000"/>
                </a:solidFill>
                <a:effectLst/>
                <a:latin typeface="Times New Roman" panose="02020603050405020304" pitchFamily="18" charset="0"/>
                <a:ea typeface="Times New Roman" panose="02020603050405020304" pitchFamily="18" charset="0"/>
              </a:rPr>
              <a:t>Bill</a:t>
            </a:r>
            <a:r>
              <a:rPr lang="en-PK" sz="2800" b="1" dirty="0">
                <a:solidFill>
                  <a:srgbClr val="C00000"/>
                </a:solidFill>
                <a:effectLst/>
                <a:latin typeface="Times New Roman" panose="02020603050405020304" pitchFamily="18" charset="0"/>
                <a:ea typeface="Times New Roman" panose="02020603050405020304" pitchFamily="18" charset="0"/>
              </a:rPr>
              <a:t>, 2025</a:t>
            </a:r>
            <a:r>
              <a:rPr lang="en-US" sz="2800" b="1" dirty="0">
                <a:solidFill>
                  <a:srgbClr val="C00000"/>
                </a:solidFill>
                <a:effectLst/>
                <a:latin typeface="Times New Roman" panose="02020603050405020304" pitchFamily="18" charset="0"/>
                <a:ea typeface="Times New Roman" panose="02020603050405020304" pitchFamily="18" charset="0"/>
              </a:rPr>
              <a:t>- </a:t>
            </a:r>
            <a:r>
              <a:rPr lang="en-US" sz="2800" b="1" dirty="0">
                <a:solidFill>
                  <a:srgbClr val="002060"/>
                </a:solidFill>
                <a:effectLst/>
                <a:latin typeface="Times New Roman" panose="02020603050405020304" pitchFamily="18" charset="0"/>
                <a:ea typeface="Times New Roman" panose="02020603050405020304" pitchFamily="18" charset="0"/>
              </a:rPr>
              <a:t>Review of the Act</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C40F9ECD-5C66-4394-B232-D79DC9325184}"/>
              </a:ext>
            </a:extLst>
          </p:cNvPr>
          <p:cNvSpPr txBox="1">
            <a:spLocks/>
          </p:cNvSpPr>
          <p:nvPr/>
        </p:nvSpPr>
        <p:spPr>
          <a:xfrm>
            <a:off x="1177447" y="1503124"/>
            <a:ext cx="9883035" cy="4208744"/>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Comments on Section 117</a:t>
            </a:r>
            <a:endParaRPr lang="en-US" sz="2400" b="1" dirty="0">
              <a:solidFill>
                <a:srgbClr val="000000"/>
              </a:solidFill>
              <a:latin typeface="Times New Roman" panose="02020603050405020304" pitchFamily="18" charset="0"/>
              <a:ea typeface="Times New Roman" panose="02020603050405020304" pitchFamily="18" charset="0"/>
            </a:endParaRPr>
          </a:p>
          <a:p>
            <a:pPr marR="27305" lvl="0" algn="just" fontAlgn="base">
              <a:lnSpc>
                <a:spcPct val="103000"/>
              </a:lnSpc>
              <a:spcAft>
                <a:spcPts val="1835"/>
              </a:spcAft>
              <a:buClr>
                <a:srgbClr val="000000"/>
              </a:buClr>
              <a:buSzPts val="1500"/>
            </a:pPr>
            <a:r>
              <a:rPr lang="en-PK" sz="2400" b="1" u="none" strike="noStrike" dirty="0">
                <a:solidFill>
                  <a:srgbClr val="C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Review of Act</a:t>
            </a:r>
            <a:r>
              <a:rPr lang="en-US" sz="2400" b="1" u="none" strike="noStrike" dirty="0">
                <a:solidFill>
                  <a:srgbClr val="C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MIFA </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shall carry out a review of the operation and effectiveness of this Act within six months after the fifth anniversary of the day on which this Act comes into operation.</a:t>
            </a: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MIFA </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 consultation with the Federal Mineral Wing shall prepare a report based on the review and present the findings of the report to the Government in line with the requirements of the Government but in any event no</a:t>
            </a:r>
            <a:r>
              <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a:t>
            </a:r>
            <a:r>
              <a:rPr lang="en-PK"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later than ten (10) years from the date of enactment of this Act.</a:t>
            </a:r>
            <a:endParaRPr lang="en-US" sz="2400" b="1" u="none" strike="noStrike" dirty="0">
              <a:solidFill>
                <a:srgbClr val="00206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C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It is better to leave this subject to the Provincial Assembly constitutionally mandated to perform the function.</a:t>
            </a:r>
            <a:endParaRPr lang="en-PK" sz="2400" b="1" u="none" strike="noStrike" dirty="0">
              <a:solidFill>
                <a:srgbClr val="C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descr="A blue and white logo&#10;&#10;Description automatically generated">
            <a:extLst>
              <a:ext uri="{FF2B5EF4-FFF2-40B4-BE49-F238E27FC236}">
                <a16:creationId xmlns:a16="http://schemas.microsoft.com/office/drawing/2014/main" id="{34D38506-1EAC-4606-B483-C65E0AAB861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158792"/>
            <a:ext cx="1532597" cy="1306236"/>
          </a:xfrm>
          <a:prstGeom prst="rect">
            <a:avLst/>
          </a:prstGeom>
        </p:spPr>
      </p:pic>
      <p:pic>
        <p:nvPicPr>
          <p:cNvPr id="1027" name="Picture 30343">
            <a:extLst>
              <a:ext uri="{FF2B5EF4-FFF2-40B4-BE49-F238E27FC236}">
                <a16:creationId xmlns:a16="http://schemas.microsoft.com/office/drawing/2014/main" id="{69CE5D4B-D3BE-4846-B285-6D0BFE34A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354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455C4-B032-5AFD-5BA3-293A841F5C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4D5B5-C787-0A98-B95A-A7E6DCA865BC}"/>
              </a:ext>
            </a:extLst>
          </p:cNvPr>
          <p:cNvSpPr>
            <a:spLocks noGrp="1"/>
          </p:cNvSpPr>
          <p:nvPr>
            <p:ph type="ctrTitle"/>
          </p:nvPr>
        </p:nvSpPr>
        <p:spPr>
          <a:xfrm>
            <a:off x="377371" y="193964"/>
            <a:ext cx="11640458" cy="771976"/>
          </a:xfrm>
        </p:spPr>
        <p:txBody>
          <a:bodyPr anchor="ctr">
            <a:noAutofit/>
          </a:bodyPr>
          <a:lstStyle/>
          <a:p>
            <a:pPr algn="ctr"/>
            <a:br>
              <a:rPr lang="en-US" sz="2800" b="1" dirty="0">
                <a:solidFill>
                  <a:srgbClr val="00206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Concerns of Stakeholders</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5E63E9E9-28E9-7E7A-103C-B23C90951E9F}"/>
              </a:ext>
            </a:extLst>
          </p:cNvPr>
          <p:cNvSpPr txBox="1">
            <a:spLocks/>
          </p:cNvSpPr>
          <p:nvPr/>
        </p:nvSpPr>
        <p:spPr>
          <a:xfrm>
            <a:off x="1177447" y="1535289"/>
            <a:ext cx="9883035" cy="4199467"/>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marR="27305" lvl="0" algn="just" fontAlgn="base">
              <a:lnSpc>
                <a:spcPct val="103000"/>
              </a:lnSpc>
              <a:spcAft>
                <a:spcPts val="1835"/>
              </a:spcAft>
              <a:buClr>
                <a:srgbClr val="000000"/>
              </a:buClr>
              <a:buSzPts val="1500"/>
            </a:pPr>
            <a:r>
              <a:rPr lang="en-US" sz="2400" b="1" dirty="0">
                <a:solidFill>
                  <a:srgbClr val="C00000"/>
                </a:solidFill>
                <a:effectLst/>
                <a:latin typeface="Times New Roman" panose="02020603050405020304" pitchFamily="18" charset="0"/>
                <a:ea typeface="Times New Roman" panose="02020603050405020304" pitchFamily="18" charset="0"/>
              </a:rPr>
              <a:t>Address the concerns of stakeholders in small scale mining</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latin typeface="Times New Roman" panose="02020603050405020304" pitchFamily="18" charset="0"/>
                <a:ea typeface="Times New Roman" panose="02020603050405020304" pitchFamily="18" charset="0"/>
              </a:rPr>
              <a:t>Tenure of prospecting license (5 years) and mining lease (30 years)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latin typeface="Times New Roman" panose="02020603050405020304" pitchFamily="18" charset="0"/>
                <a:ea typeface="Times New Roman" panose="02020603050405020304" pitchFamily="18" charset="0"/>
              </a:rPr>
              <a:t> Simplification of forms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latin typeface="Times New Roman" panose="02020603050405020304" pitchFamily="18" charset="0"/>
                <a:ea typeface="Times New Roman" panose="02020603050405020304" pitchFamily="18" charset="0"/>
              </a:rPr>
              <a:t>Revisiting the complex requirements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latin typeface="Times New Roman" panose="02020603050405020304" pitchFamily="18" charset="0"/>
                <a:ea typeface="Times New Roman" panose="02020603050405020304" pitchFamily="18" charset="0"/>
              </a:rPr>
              <a:t>Harsh punishments for minor irregularities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latin typeface="Times New Roman" panose="02020603050405020304" pitchFamily="18" charset="0"/>
                <a:ea typeface="Times New Roman" panose="02020603050405020304" pitchFamily="18" charset="0"/>
              </a:rPr>
              <a:t>Representation in different institutions</a:t>
            </a:r>
          </a:p>
          <a:p>
            <a:pPr marL="342900" marR="27305" lvl="0" indent="-342900" algn="just" fontAlgn="base">
              <a:lnSpc>
                <a:spcPct val="103000"/>
              </a:lnSpc>
              <a:spcAft>
                <a:spcPts val="1835"/>
              </a:spcAft>
              <a:buClr>
                <a:srgbClr val="000000"/>
              </a:buClr>
              <a:buSzPts val="1500"/>
              <a:buFont typeface="Wingdings" panose="05000000000000000000" pitchFamily="2" charset="2"/>
              <a:buChar char="v"/>
            </a:pPr>
            <a:r>
              <a:rPr lang="en-US" sz="2400" b="1" dirty="0">
                <a:solidFill>
                  <a:srgbClr val="002060"/>
                </a:solidFill>
                <a:effectLst/>
                <a:latin typeface="Times New Roman" panose="02020603050405020304" pitchFamily="18" charset="0"/>
                <a:ea typeface="Times New Roman" panose="02020603050405020304" pitchFamily="18" charset="0"/>
              </a:rPr>
              <a:t>Define safe distance</a:t>
            </a:r>
          </a:p>
        </p:txBody>
      </p:sp>
      <p:pic>
        <p:nvPicPr>
          <p:cNvPr id="4" name="Picture 3" descr="A blue and white logo&#10;&#10;Description automatically generated">
            <a:extLst>
              <a:ext uri="{FF2B5EF4-FFF2-40B4-BE49-F238E27FC236}">
                <a16:creationId xmlns:a16="http://schemas.microsoft.com/office/drawing/2014/main" id="{FEA92BFA-B8ED-1B40-EA41-EBD6E0436BB8}"/>
              </a:ext>
            </a:extLst>
          </p:cNvPr>
          <p:cNvPicPr>
            <a:picLocks noChangeAspect="1"/>
          </p:cNvPicPr>
          <p:nvPr/>
        </p:nvPicPr>
        <p:blipFill>
          <a:blip r:embed="rId2" cstate="print">
            <a:alphaModFix/>
            <a:extLst>
              <a:ext uri="{BEBA8EAE-BF5A-486C-A8C5-ECC9F3942E4B}">
                <a14:imgProps xmlns:a14="http://schemas.microsoft.com/office/drawing/2010/main">
                  <a14:imgLayer r:embed="rId3">
                    <a14:imgEffect>
                      <a14:backgroundRemoval t="10000" b="90000" l="10000" r="90000">
                        <a14:foregroundMark x1="32000" y1="25800" x2="44800" y2="25400"/>
                        <a14:foregroundMark x1="44800" y1="25400" x2="58800" y2="26800"/>
                        <a14:foregroundMark x1="58800" y1="26800" x2="69000" y2="34000"/>
                        <a14:foregroundMark x1="69000" y1="34000" x2="72600" y2="49600"/>
                        <a14:foregroundMark x1="72600" y1="49600" x2="70200" y2="62600"/>
                        <a14:foregroundMark x1="70200" y1="62600" x2="60000" y2="73200"/>
                        <a14:foregroundMark x1="60000" y1="73200" x2="44800" y2="76000"/>
                        <a14:foregroundMark x1="44800" y1="76000" x2="33000" y2="69800"/>
                        <a14:foregroundMark x1="33000" y1="69800" x2="23200" y2="55200"/>
                        <a14:foregroundMark x1="23200" y1="55200" x2="24600" y2="42000"/>
                        <a14:foregroundMark x1="24600" y1="42000" x2="29000" y2="32400"/>
                        <a14:foregroundMark x1="29000" y1="32400" x2="38400" y2="26000"/>
                        <a14:foregroundMark x1="38400" y1="26000" x2="49200" y2="22400"/>
                        <a14:foregroundMark x1="49200" y1="22400" x2="63400" y2="25400"/>
                        <a14:foregroundMark x1="63400" y1="25400" x2="73600" y2="32800"/>
                        <a14:foregroundMark x1="73600" y1="32800" x2="77400" y2="58800"/>
                        <a14:foregroundMark x1="77400" y1="58800" x2="71400" y2="68600"/>
                        <a14:foregroundMark x1="71400" y1="68600" x2="59400" y2="76000"/>
                        <a14:foregroundMark x1="59400" y1="76000" x2="48800" y2="78400"/>
                        <a14:foregroundMark x1="48800" y1="78400" x2="36000" y2="75400"/>
                        <a14:foregroundMark x1="36000" y1="75400" x2="27000" y2="65200"/>
                        <a14:foregroundMark x1="27000" y1="65200" x2="22000" y2="54800"/>
                        <a14:foregroundMark x1="22000" y1="54800" x2="21400" y2="43600"/>
                        <a14:foregroundMark x1="21400" y1="43600" x2="26600" y2="32200"/>
                        <a14:foregroundMark x1="26600" y1="32200" x2="35000" y2="26400"/>
                        <a14:foregroundMark x1="35000" y1="26400" x2="49200" y2="23200"/>
                        <a14:foregroundMark x1="49200" y1="23200" x2="60000" y2="26000"/>
                        <a14:foregroundMark x1="60000" y1="26000" x2="72000" y2="35200"/>
                        <a14:foregroundMark x1="72000" y1="35200" x2="75600" y2="47200"/>
                        <a14:foregroundMark x1="75600" y1="47200" x2="75200" y2="58200"/>
                        <a14:foregroundMark x1="26000" y1="45200" x2="28600" y2="61600"/>
                        <a14:foregroundMark x1="39200" y1="29800" x2="30000" y2="40600"/>
                        <a14:foregroundMark x1="30000" y1="40600" x2="28400" y2="54800"/>
                        <a14:foregroundMark x1="28400" y1="54800" x2="32400" y2="63800"/>
                        <a14:foregroundMark x1="32400" y1="63800" x2="54200" y2="73800"/>
                        <a14:foregroundMark x1="54200" y1="73800" x2="63800" y2="67400"/>
                        <a14:foregroundMark x1="63800" y1="67400" x2="71000" y2="57400"/>
                        <a14:foregroundMark x1="71000" y1="57400" x2="71800" y2="43400"/>
                        <a14:foregroundMark x1="71800" y1="43400" x2="55200" y2="26800"/>
                        <a14:foregroundMark x1="55200" y1="26800" x2="44000" y2="28200"/>
                        <a14:foregroundMark x1="44000" y1="28200" x2="34800" y2="32400"/>
                        <a14:foregroundMark x1="34800" y1="32400" x2="47800" y2="52600"/>
                        <a14:foregroundMark x1="47800" y1="52600" x2="62600" y2="50800"/>
                        <a14:foregroundMark x1="62600" y1="50800" x2="50200" y2="53400"/>
                        <a14:foregroundMark x1="50200" y1="53400" x2="24000" y2="44400"/>
                        <a14:foregroundMark x1="24000" y1="44400" x2="40800" y2="44000"/>
                        <a14:foregroundMark x1="40800" y1="44000" x2="40600" y2="55400"/>
                        <a14:foregroundMark x1="40600" y1="55400" x2="51400" y2="56800"/>
                        <a14:foregroundMark x1="51400" y1="56800" x2="36600" y2="62000"/>
                        <a14:foregroundMark x1="36600" y1="62000" x2="55400" y2="61400"/>
                        <a14:foregroundMark x1="55400" y1="61400" x2="52800" y2="72400"/>
                        <a14:foregroundMark x1="52800" y1="72400" x2="38800" y2="71400"/>
                        <a14:foregroundMark x1="38800" y1="71400" x2="54200" y2="72200"/>
                        <a14:foregroundMark x1="54200" y1="72200" x2="65600" y2="63800"/>
                        <a14:foregroundMark x1="65600" y1="63800" x2="66400" y2="59800"/>
                        <a14:foregroundMark x1="45400" y1="42600" x2="50800" y2="50000"/>
                        <a14:foregroundMark x1="53200" y1="59400" x2="52400" y2="59400"/>
                        <a14:foregroundMark x1="34000" y1="24000" x2="56400" y2="20600"/>
                        <a14:foregroundMark x1="56400" y1="20600" x2="64000" y2="24000"/>
                      </a14:backgroundRemoval>
                    </a14:imgEffect>
                  </a14:imgLayer>
                </a14:imgProps>
              </a:ext>
              <a:ext uri="{28A0092B-C50C-407E-A947-70E740481C1C}">
                <a14:useLocalDpi xmlns:a14="http://schemas.microsoft.com/office/drawing/2010/main" val="0"/>
              </a:ext>
            </a:extLst>
          </a:blip>
          <a:stretch>
            <a:fillRect/>
          </a:stretch>
        </p:blipFill>
        <p:spPr>
          <a:xfrm>
            <a:off x="36559" y="158786"/>
            <a:ext cx="1385841" cy="1229738"/>
          </a:xfrm>
          <a:prstGeom prst="rect">
            <a:avLst/>
          </a:prstGeom>
        </p:spPr>
      </p:pic>
      <p:pic>
        <p:nvPicPr>
          <p:cNvPr id="1027" name="Picture 30343">
            <a:extLst>
              <a:ext uri="{FF2B5EF4-FFF2-40B4-BE49-F238E27FC236}">
                <a16:creationId xmlns:a16="http://schemas.microsoft.com/office/drawing/2014/main" id="{3B121DA2-5FA4-CE46-86F6-7531B867F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742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1574" y="2479964"/>
            <a:ext cx="10058400" cy="1251378"/>
          </a:xfrm>
        </p:spPr>
        <p:txBody>
          <a:bodyPr anchor="ctr">
            <a:normAutofit/>
          </a:bodyPr>
          <a:lstStyle/>
          <a:p>
            <a:pPr algn="ctr"/>
            <a:r>
              <a:rPr lang="en-GB" alt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Open Forum- </a:t>
            </a:r>
            <a:br>
              <a:rPr lang="en-GB" alt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br>
            <a:r>
              <a:rPr lang="en-GB" alt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Questions and Answers</a:t>
            </a:r>
            <a:endParaRPr lang="en-GB"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9602508"/>
      </p:ext>
    </p:extLst>
  </p:cSld>
  <p:clrMapOvr>
    <a:masterClrMapping/>
  </p:clrMapOvr>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3645</TotalTime>
  <Words>1534</Words>
  <Application>Microsoft Office PowerPoint</Application>
  <PresentationFormat>Widescreen</PresentationFormat>
  <Paragraphs>105</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Retrospect</vt:lpstr>
      <vt:lpstr>PowerPoint Presentation</vt:lpstr>
      <vt:lpstr> “The Khyber Pakhtunkhwa Mines and Minerals Bill, 2025- A Critical Review”</vt:lpstr>
      <vt:lpstr>First Things First- Aspire-KP!</vt:lpstr>
      <vt:lpstr>First Things First- Objectives of Aspire-KP!</vt:lpstr>
      <vt:lpstr>The Islamic Republic of Pakistan- Foundational Touchstone!</vt:lpstr>
      <vt:lpstr>Constitutional Framework- Legislation!</vt:lpstr>
      <vt:lpstr>The Mines and Minerals Bill, 2025- Preamble</vt:lpstr>
      <vt:lpstr> The Mines and Minerals Bill, 2025- Comments on Section(2)</vt:lpstr>
      <vt:lpstr> The Mines and Minerals Bill, 2025- Comments on Section(2)</vt:lpstr>
      <vt:lpstr> The Mines and Minerals Bill, 2025- Comments on Section(2)</vt:lpstr>
      <vt:lpstr> The Mines and Minerals Bill, 2025- Comments on Section(2)</vt:lpstr>
      <vt:lpstr> The Mines and Minerals Bill, 2025- Comments on Section (4)</vt:lpstr>
      <vt:lpstr> The Mines and Minerals Bill, 2025- Comments on Section (4)</vt:lpstr>
      <vt:lpstr> The Mines and Minerals Bill, 2025- District Liaison Committee</vt:lpstr>
      <vt:lpstr> The Mines and Minerals Bill, 2025- Mineral Investment Facilitation Authority</vt:lpstr>
      <vt:lpstr> The Mines and Minerals Bill, 2025- Mineral Investment Facilitation Authority</vt:lpstr>
      <vt:lpstr> The Mines and Minerals Bill, 2025- Appellate Tribunal</vt:lpstr>
      <vt:lpstr> The Mines and Minerals Bill, 2025- Durations of Titles</vt:lpstr>
      <vt:lpstr> The Mines and Minerals Bill, 2025- Duration of Titles</vt:lpstr>
      <vt:lpstr> The Mines and Minerals Bill, 2025- Review of the Act</vt:lpstr>
      <vt:lpstr> Concerns of Stakeholders</vt:lpstr>
      <vt:lpstr>Open Forum-  Questions and Answers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to Local Governance                                                                                             in Seven Districts and Six Sub-Divisions Merged in Khyber Pakhtunkhwa</dc:title>
  <dc:creator>Farah Arbab Khan</dc:creator>
  <cp:lastModifiedBy>Hifzur Rahman</cp:lastModifiedBy>
  <cp:revision>1155</cp:revision>
  <dcterms:created xsi:type="dcterms:W3CDTF">2019-01-25T08:28:05Z</dcterms:created>
  <dcterms:modified xsi:type="dcterms:W3CDTF">2025-04-23T06:06:53Z</dcterms:modified>
</cp:coreProperties>
</file>